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430" r:id="rId3"/>
    <p:sldId id="319" r:id="rId4"/>
    <p:sldId id="448" r:id="rId5"/>
    <p:sldId id="449" r:id="rId6"/>
    <p:sldId id="450" r:id="rId7"/>
    <p:sldId id="451" r:id="rId8"/>
    <p:sldId id="452" r:id="rId9"/>
    <p:sldId id="453" r:id="rId10"/>
    <p:sldId id="441" r:id="rId11"/>
    <p:sldId id="442" r:id="rId12"/>
    <p:sldId id="443" r:id="rId13"/>
    <p:sldId id="434" r:id="rId14"/>
    <p:sldId id="454" r:id="rId15"/>
    <p:sldId id="455" r:id="rId16"/>
    <p:sldId id="456" r:id="rId17"/>
    <p:sldId id="457" r:id="rId18"/>
    <p:sldId id="458" r:id="rId19"/>
    <p:sldId id="459" r:id="rId20"/>
    <p:sldId id="460" r:id="rId21"/>
    <p:sldId id="461" r:id="rId22"/>
    <p:sldId id="406" r:id="rId23"/>
    <p:sldId id="407" r:id="rId24"/>
    <p:sldId id="408" r:id="rId25"/>
    <p:sldId id="409" r:id="rId26"/>
    <p:sldId id="410" r:id="rId27"/>
    <p:sldId id="411" r:id="rId28"/>
    <p:sldId id="412" r:id="rId29"/>
    <p:sldId id="413" r:id="rId30"/>
    <p:sldId id="414" r:id="rId31"/>
    <p:sldId id="400" r:id="rId32"/>
    <p:sldId id="401" r:id="rId33"/>
    <p:sldId id="439" r:id="rId34"/>
    <p:sldId id="462" r:id="rId35"/>
    <p:sldId id="463" r:id="rId36"/>
    <p:sldId id="464" r:id="rId37"/>
    <p:sldId id="416" r:id="rId38"/>
    <p:sldId id="417" r:id="rId39"/>
    <p:sldId id="418" r:id="rId40"/>
    <p:sldId id="419" r:id="rId41"/>
    <p:sldId id="420" r:id="rId42"/>
    <p:sldId id="421" r:id="rId43"/>
    <p:sldId id="422" r:id="rId44"/>
    <p:sldId id="429" r:id="rId45"/>
    <p:sldId id="438" r:id="rId46"/>
    <p:sldId id="427" r:id="rId47"/>
    <p:sldId id="424" r:id="rId48"/>
    <p:sldId id="437" r:id="rId49"/>
    <p:sldId id="423" r:id="rId50"/>
    <p:sldId id="425" r:id="rId51"/>
    <p:sldId id="405" r:id="rId52"/>
    <p:sldId id="444" r:id="rId53"/>
    <p:sldId id="465" r:id="rId54"/>
    <p:sldId id="466" r:id="rId55"/>
    <p:sldId id="467" r:id="rId56"/>
    <p:sldId id="468" r:id="rId57"/>
    <p:sldId id="469" r:id="rId58"/>
    <p:sldId id="470" r:id="rId5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85" autoAdjust="0"/>
    <p:restoredTop sz="94686"/>
  </p:normalViewPr>
  <p:slideViewPr>
    <p:cSldViewPr>
      <p:cViewPr varScale="1">
        <p:scale>
          <a:sx n="74" d="100"/>
          <a:sy n="74" d="100"/>
        </p:scale>
        <p:origin x="786" y="72"/>
      </p:cViewPr>
      <p:guideLst>
        <p:guide orient="horz" pos="2160"/>
        <p:guide pos="3840"/>
      </p:guideLst>
    </p:cSldViewPr>
  </p:slideViewPr>
  <p:notesTextViewPr>
    <p:cViewPr>
      <p:scale>
        <a:sx n="100" d="100"/>
        <a:sy n="100" d="100"/>
      </p:scale>
      <p:origin x="0" y="0"/>
    </p:cViewPr>
  </p:notesTextViewPr>
  <p:sorterViewPr>
    <p:cViewPr>
      <p:scale>
        <a:sx n="120" d="100"/>
        <a:sy n="120" d="100"/>
      </p:scale>
      <p:origin x="0" y="1186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theme" Target="theme/theme1.xml" /><Relationship Id="rId7" Type="http://schemas.openxmlformats.org/officeDocument/2006/relationships/slide" Target="slides/slide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61"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notesMaster" Target="notesMasters/notesMaster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tableStyles" Target="tableStyles.xml" /><Relationship Id="rId8" Type="http://schemas.openxmlformats.org/officeDocument/2006/relationships/slide" Target="slides/slide7.xml" /><Relationship Id="rId51" Type="http://schemas.openxmlformats.org/officeDocument/2006/relationships/slide" Target="slides/slide50.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9FDDE2-FF4C-472D-92E4-3E0132E985BF}" type="datetimeFigureOut">
              <a:rPr lang="tr-TR" smtClean="0"/>
              <a:pPr/>
              <a:t>23.11.2023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F6A7E0-292B-42CD-A5DB-89B525E54356}" type="slidenum">
              <a:rPr lang="tr-TR" smtClean="0"/>
              <a:pPr/>
              <a:t>‹#›</a:t>
            </a:fld>
            <a:endParaRPr lang="tr-TR"/>
          </a:p>
        </p:txBody>
      </p:sp>
    </p:spTree>
    <p:extLst>
      <p:ext uri="{BB962C8B-B14F-4D97-AF65-F5344CB8AC3E}">
        <p14:creationId xmlns:p14="http://schemas.microsoft.com/office/powerpoint/2010/main" val="2226181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C621837-720C-440F-B65A-524D0A08A6B1}" type="slidenum">
              <a:rPr lang="tr-TR" smtClean="0"/>
              <a:pPr/>
              <a:t>51</a:t>
            </a:fld>
            <a:endParaRPr lang="tr-TR"/>
          </a:p>
        </p:txBody>
      </p:sp>
    </p:spTree>
    <p:extLst>
      <p:ext uri="{BB962C8B-B14F-4D97-AF65-F5344CB8AC3E}">
        <p14:creationId xmlns:p14="http://schemas.microsoft.com/office/powerpoint/2010/main" val="922682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C621837-720C-440F-B65A-524D0A08A6B1}" type="slidenum">
              <a:rPr lang="tr-TR" smtClean="0"/>
              <a:pPr/>
              <a:t>52</a:t>
            </a:fld>
            <a:endParaRPr lang="tr-TR"/>
          </a:p>
        </p:txBody>
      </p:sp>
    </p:spTree>
    <p:extLst>
      <p:ext uri="{BB962C8B-B14F-4D97-AF65-F5344CB8AC3E}">
        <p14:creationId xmlns:p14="http://schemas.microsoft.com/office/powerpoint/2010/main" val="1381971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7F6A7E0-292B-42CD-A5DB-89B525E54356}" type="slidenum">
              <a:rPr lang="tr-TR" smtClean="0"/>
              <a:pPr/>
              <a:t>56</a:t>
            </a:fld>
            <a:endParaRPr lang="tr-TR"/>
          </a:p>
        </p:txBody>
      </p:sp>
    </p:spTree>
    <p:extLst>
      <p:ext uri="{BB962C8B-B14F-4D97-AF65-F5344CB8AC3E}">
        <p14:creationId xmlns:p14="http://schemas.microsoft.com/office/powerpoint/2010/main" val="451926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26"/>
            <a:ext cx="10363200" cy="1470025"/>
          </a:xfrm>
        </p:spPr>
        <p:txBody>
          <a:bodyPr/>
          <a:lstStyle/>
          <a:p>
            <a:r>
              <a:rPr lang="tr-TR"/>
              <a:t>Asıl başlık stili için tıklatın</a:t>
            </a: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10E78275-4F3C-473C-9E02-67666144A69A}" type="datetimeFigureOut">
              <a:rPr lang="tr-TR" smtClean="0"/>
              <a:pPr/>
              <a:t>23.11.2023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10E78275-4F3C-473C-9E02-67666144A69A}" type="datetimeFigureOut">
              <a:rPr lang="tr-TR" smtClean="0"/>
              <a:pPr/>
              <a:t>23.11.2023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39"/>
            <a:ext cx="27432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10E78275-4F3C-473C-9E02-67666144A69A}" type="datetimeFigureOut">
              <a:rPr lang="tr-TR" smtClean="0"/>
              <a:pPr/>
              <a:t>23.11.2023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10E78275-4F3C-473C-9E02-67666144A69A}" type="datetimeFigureOut">
              <a:rPr lang="tr-TR" smtClean="0"/>
              <a:pPr/>
              <a:t>23.11.2023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1"/>
            <a:ext cx="103632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10E78275-4F3C-473C-9E02-67666144A69A}" type="datetimeFigureOut">
              <a:rPr lang="tr-TR" smtClean="0"/>
              <a:pPr/>
              <a:t>23.11.2023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10E78275-4F3C-473C-9E02-67666144A69A}" type="datetimeFigureOut">
              <a:rPr lang="tr-TR" smtClean="0"/>
              <a:pPr/>
              <a:t>23.11.2023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10E78275-4F3C-473C-9E02-67666144A69A}" type="datetimeFigureOut">
              <a:rPr lang="tr-TR" smtClean="0"/>
              <a:pPr/>
              <a:t>23.11.2023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10E78275-4F3C-473C-9E02-67666144A69A}" type="datetimeFigureOut">
              <a:rPr lang="tr-TR" smtClean="0"/>
              <a:pPr/>
              <a:t>23.11.2023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10E78275-4F3C-473C-9E02-67666144A69A}" type="datetimeFigureOut">
              <a:rPr lang="tr-TR" smtClean="0"/>
              <a:pPr/>
              <a:t>23.11.2023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4"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10E78275-4F3C-473C-9E02-67666144A69A}" type="datetimeFigureOut">
              <a:rPr lang="tr-TR" smtClean="0"/>
              <a:pPr/>
              <a:t>23.11.2023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10E78275-4F3C-473C-9E02-67666144A69A}" type="datetimeFigureOut">
              <a:rPr lang="tr-TR" smtClean="0"/>
              <a:pPr/>
              <a:t>23.11.2023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pn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E78275-4F3C-473C-9E02-67666144A69A}" type="datetimeFigureOut">
              <a:rPr lang="tr-TR" smtClean="0"/>
              <a:pPr/>
              <a:t>23.11.2023</a:t>
            </a:fld>
            <a:endParaRPr lang="tr-TR"/>
          </a:p>
        </p:txBody>
      </p:sp>
      <p:sp>
        <p:nvSpPr>
          <p:cNvPr id="5" name="4 Altbilgi Yer Tutucusu"/>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7DBF85-6EDA-4624-93A1-342ECA7E267A}"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1.xml" /><Relationship Id="rId5" Type="http://schemas.openxmlformats.org/officeDocument/2006/relationships/image" Target="../media/image5.png" /><Relationship Id="rId4" Type="http://schemas.openxmlformats.org/officeDocument/2006/relationships/image" Target="../media/image4.png"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11">
            <a:extLst>
              <a:ext uri="{FF2B5EF4-FFF2-40B4-BE49-F238E27FC236}">
                <a16:creationId xmlns:a16="http://schemas.microsoft.com/office/drawing/2014/main" id="{84E04508-B99E-6C40-8495-FB9879A7C3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6" y="-27384"/>
            <a:ext cx="12195176"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1 Başlık">
            <a:extLst>
              <a:ext uri="{FF2B5EF4-FFF2-40B4-BE49-F238E27FC236}">
                <a16:creationId xmlns:a16="http://schemas.microsoft.com/office/drawing/2014/main" id="{0790FC3A-3D8D-1948-82A8-450ADA90DE32}"/>
              </a:ext>
            </a:extLst>
          </p:cNvPr>
          <p:cNvSpPr txBox="1">
            <a:spLocks/>
          </p:cNvSpPr>
          <p:nvPr/>
        </p:nvSpPr>
        <p:spPr>
          <a:xfrm>
            <a:off x="-22931" y="695077"/>
            <a:ext cx="7992888" cy="2736304"/>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6600" dirty="0">
                <a:solidFill>
                  <a:schemeClr val="tx2"/>
                </a:solidFill>
                <a:latin typeface="Caveat Brush" pitchFamily="2" charset="0"/>
                <a:cs typeface="Times New Roman" panose="02020603050405020304" pitchFamily="18" charset="0"/>
              </a:rPr>
              <a:t>PSİKOSOSYAL DESTEK</a:t>
            </a:r>
            <a:br>
              <a:rPr lang="tr-TR" sz="6000" dirty="0">
                <a:solidFill>
                  <a:schemeClr val="tx2"/>
                </a:solidFill>
                <a:latin typeface="Caveat Brush" pitchFamily="2" charset="0"/>
                <a:cs typeface="Times New Roman" panose="02020603050405020304" pitchFamily="18" charset="0"/>
              </a:rPr>
            </a:br>
            <a:r>
              <a:rPr lang="tr-TR" dirty="0">
                <a:solidFill>
                  <a:schemeClr val="tx2"/>
                </a:solidFill>
                <a:latin typeface="Caveat Brush" pitchFamily="2" charset="0"/>
                <a:cs typeface="Times New Roman" panose="02020603050405020304" pitchFamily="18" charset="0"/>
              </a:rPr>
              <a:t>SEL</a:t>
            </a:r>
          </a:p>
        </p:txBody>
      </p:sp>
      <p:sp>
        <p:nvSpPr>
          <p:cNvPr id="11" name="2 Alt Başlık">
            <a:extLst>
              <a:ext uri="{FF2B5EF4-FFF2-40B4-BE49-F238E27FC236}">
                <a16:creationId xmlns:a16="http://schemas.microsoft.com/office/drawing/2014/main" id="{322ED135-466C-0C41-8098-3AF48EA94FD1}"/>
              </a:ext>
            </a:extLst>
          </p:cNvPr>
          <p:cNvSpPr txBox="1">
            <a:spLocks/>
          </p:cNvSpPr>
          <p:nvPr/>
        </p:nvSpPr>
        <p:spPr>
          <a:xfrm>
            <a:off x="7823599" y="3038028"/>
            <a:ext cx="3384376" cy="277381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tr-TR" b="1" dirty="0">
                <a:solidFill>
                  <a:srgbClr val="00B0F0"/>
                </a:solidFill>
                <a:latin typeface="Raleway" panose="020B0503030101060003" pitchFamily="34" charset="0"/>
                <a:cs typeface="Times New Roman" panose="02020603050405020304" pitchFamily="18" charset="0"/>
              </a:rPr>
              <a:t>PSİKOEĞİTİM ÇALIŞMASI</a:t>
            </a:r>
          </a:p>
          <a:p>
            <a:r>
              <a:rPr lang="tr-TR" b="1" dirty="0">
                <a:solidFill>
                  <a:srgbClr val="00B0F0"/>
                </a:solidFill>
                <a:latin typeface="Raleway" panose="020B0503030101060003" pitchFamily="34" charset="0"/>
                <a:cs typeface="Times New Roman" panose="02020603050405020304" pitchFamily="18" charset="0"/>
              </a:rPr>
              <a:t>ÖĞRETMEN BİLGİLENDİRME OTURUMU</a:t>
            </a:r>
          </a:p>
          <a:p>
            <a:endParaRPr lang="tr-TR" b="1" dirty="0">
              <a:solidFill>
                <a:srgbClr val="00B0F0"/>
              </a:solidFill>
              <a:latin typeface="Raleway" panose="020B0503030101060003" pitchFamily="34" charset="0"/>
              <a:cs typeface="Times New Roman" panose="02020603050405020304" pitchFamily="18" charset="0"/>
            </a:endParaRPr>
          </a:p>
        </p:txBody>
      </p:sp>
      <p:pic>
        <p:nvPicPr>
          <p:cNvPr id="12" name="Resim 11">
            <a:extLst>
              <a:ext uri="{FF2B5EF4-FFF2-40B4-BE49-F238E27FC236}">
                <a16:creationId xmlns:a16="http://schemas.microsoft.com/office/drawing/2014/main" id="{21F285B3-C4F4-A046-969E-16BA7AFF85B0}"/>
              </a:ext>
            </a:extLst>
          </p:cNvPr>
          <p:cNvPicPr>
            <a:picLocks noChangeAspect="1"/>
          </p:cNvPicPr>
          <p:nvPr/>
        </p:nvPicPr>
        <p:blipFill>
          <a:blip r:embed="rId3"/>
          <a:stretch>
            <a:fillRect/>
          </a:stretch>
        </p:blipFill>
        <p:spPr>
          <a:xfrm>
            <a:off x="345303" y="5660852"/>
            <a:ext cx="1726385" cy="853037"/>
          </a:xfrm>
          <a:prstGeom prst="rect">
            <a:avLst/>
          </a:prstGeom>
        </p:spPr>
      </p:pic>
      <p:pic>
        <p:nvPicPr>
          <p:cNvPr id="13" name="Resim 12">
            <a:extLst>
              <a:ext uri="{FF2B5EF4-FFF2-40B4-BE49-F238E27FC236}">
                <a16:creationId xmlns:a16="http://schemas.microsoft.com/office/drawing/2014/main" id="{108ACBB1-82EB-F742-AEB3-837B7B5FE7BF}"/>
              </a:ext>
            </a:extLst>
          </p:cNvPr>
          <p:cNvPicPr>
            <a:picLocks noChangeAspect="1"/>
          </p:cNvPicPr>
          <p:nvPr/>
        </p:nvPicPr>
        <p:blipFill>
          <a:blip r:embed="rId4"/>
          <a:stretch>
            <a:fillRect/>
          </a:stretch>
        </p:blipFill>
        <p:spPr>
          <a:xfrm>
            <a:off x="2028208" y="5707788"/>
            <a:ext cx="1696562" cy="838301"/>
          </a:xfrm>
          <a:prstGeom prst="rect">
            <a:avLst/>
          </a:prstGeom>
        </p:spPr>
      </p:pic>
      <p:pic>
        <p:nvPicPr>
          <p:cNvPr id="14" name="Resim 13">
            <a:extLst>
              <a:ext uri="{FF2B5EF4-FFF2-40B4-BE49-F238E27FC236}">
                <a16:creationId xmlns:a16="http://schemas.microsoft.com/office/drawing/2014/main" id="{6D939A9E-137C-504D-8C77-D406EB9E0245}"/>
              </a:ext>
            </a:extLst>
          </p:cNvPr>
          <p:cNvPicPr>
            <a:picLocks noChangeAspect="1"/>
          </p:cNvPicPr>
          <p:nvPr/>
        </p:nvPicPr>
        <p:blipFill>
          <a:blip r:embed="rId5"/>
          <a:stretch>
            <a:fillRect/>
          </a:stretch>
        </p:blipFill>
        <p:spPr>
          <a:xfrm>
            <a:off x="4029263" y="5661248"/>
            <a:ext cx="1736325" cy="85794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584200" y="188640"/>
            <a:ext cx="10972800" cy="783771"/>
          </a:xfrm>
        </p:spPr>
        <p:txBody>
          <a:bodyPr anchor="ctr">
            <a:noAutofit/>
          </a:bodyPr>
          <a:lstStyle/>
          <a:p>
            <a:r>
              <a:rPr lang="tr-TR" sz="2800" dirty="0">
                <a:solidFill>
                  <a:schemeClr val="tx1"/>
                </a:solidFill>
                <a:latin typeface="Caveat Brush" pitchFamily="2" charset="0"/>
              </a:rPr>
              <a:t>TRAVMA SONRASI STRES TEPKİLERİ</a:t>
            </a:r>
          </a:p>
        </p:txBody>
      </p:sp>
      <p:sp>
        <p:nvSpPr>
          <p:cNvPr id="5" name="İçerik Yer Tutucusu 1"/>
          <p:cNvSpPr>
            <a:spLocks noGrp="1"/>
          </p:cNvSpPr>
          <p:nvPr>
            <p:ph idx="1"/>
          </p:nvPr>
        </p:nvSpPr>
        <p:spPr>
          <a:xfrm>
            <a:off x="584200" y="1751069"/>
            <a:ext cx="11040533" cy="3766163"/>
          </a:xfrm>
        </p:spPr>
        <p:style>
          <a:lnRef idx="2">
            <a:schemeClr val="accent1"/>
          </a:lnRef>
          <a:fillRef idx="1">
            <a:schemeClr val="lt1"/>
          </a:fillRef>
          <a:effectRef idx="0">
            <a:schemeClr val="accent1"/>
          </a:effectRef>
          <a:fontRef idx="minor">
            <a:schemeClr val="dk1"/>
          </a:fontRef>
        </p:style>
        <p:txBody>
          <a:bodyPr rtlCol="0">
            <a:noAutofit/>
          </a:bodyPr>
          <a:lstStyle/>
          <a:p>
            <a:pPr marL="274320" indent="-274320" algn="just" eaLnBrk="1" fontAlgn="auto" hangingPunct="1">
              <a:spcAft>
                <a:spcPts val="0"/>
              </a:spcAft>
              <a:defRPr/>
            </a:pPr>
            <a:r>
              <a:rPr lang="tr-TR" sz="2400" b="1" dirty="0">
                <a:latin typeface="Raleway" panose="020B0503030101060003" pitchFamily="34" charset="0"/>
              </a:rPr>
              <a:t>İstenmeden Akla Gelen Düşünce ve Görüntüler: </a:t>
            </a:r>
            <a:r>
              <a:rPr lang="tr-TR" sz="2400" dirty="0">
                <a:latin typeface="Raleway" panose="020B0503030101060003" pitchFamily="34" charset="0"/>
              </a:rPr>
              <a:t>Travmaya ait anılar canlanır, olayı yeniden yaşıyor ve görüyormuş gibi hissetme mevcuttur.</a:t>
            </a:r>
          </a:p>
          <a:p>
            <a:pPr marL="274320" indent="-274320" algn="just" eaLnBrk="1" fontAlgn="auto" hangingPunct="1">
              <a:spcAft>
                <a:spcPts val="0"/>
              </a:spcAft>
              <a:defRPr/>
            </a:pPr>
            <a:r>
              <a:rPr lang="tr-TR" sz="2400" dirty="0">
                <a:latin typeface="Raleway" panose="020B0503030101060003" pitchFamily="34" charset="0"/>
              </a:rPr>
              <a:t> </a:t>
            </a:r>
            <a:r>
              <a:rPr lang="tr-TR" sz="2400" b="1" dirty="0">
                <a:latin typeface="Raleway" panose="020B0503030101060003" pitchFamily="34" charset="0"/>
              </a:rPr>
              <a:t>Kaçınma Tepkileri: </a:t>
            </a:r>
            <a:r>
              <a:rPr lang="tr-TR" sz="2400" dirty="0">
                <a:latin typeface="Raleway" panose="020B0503030101060003" pitchFamily="34" charset="0"/>
              </a:rPr>
              <a:t>Travmatik olayla ilgili olan düşünce, duygu, etkinlik ve mekanlardan kaçınması.</a:t>
            </a:r>
          </a:p>
          <a:p>
            <a:pPr marL="274320" indent="-274320" algn="just" eaLnBrk="1" fontAlgn="auto" hangingPunct="1">
              <a:spcAft>
                <a:spcPts val="0"/>
              </a:spcAft>
              <a:defRPr/>
            </a:pPr>
            <a:r>
              <a:rPr lang="tr-TR" sz="2400" b="1" dirty="0">
                <a:latin typeface="Raleway" panose="020B0503030101060003" pitchFamily="34" charset="0"/>
              </a:rPr>
              <a:t>Aşırı Uyarılma Tepkileri: </a:t>
            </a:r>
            <a:r>
              <a:rPr lang="tr-TR" sz="2400" dirty="0">
                <a:latin typeface="Raleway" panose="020B0503030101060003" pitchFamily="34" charset="0"/>
              </a:rPr>
              <a:t>Aşırı fizyolojik bir uyarılma, hızlı kalp atışı, avuç içlerinin terlemesi, konsantrasyon sorunları vb./kas ağrısı, sırt ağrısı, karın ağrısı vb. belirtiler.</a:t>
            </a:r>
          </a:p>
        </p:txBody>
      </p:sp>
    </p:spTree>
    <p:extLst>
      <p:ext uri="{BB962C8B-B14F-4D97-AF65-F5344CB8AC3E}">
        <p14:creationId xmlns:p14="http://schemas.microsoft.com/office/powerpoint/2010/main" val="660294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644280" y="260648"/>
            <a:ext cx="10972800" cy="1019628"/>
          </a:xfrm>
        </p:spPr>
        <p:txBody>
          <a:bodyPr rtlCol="0">
            <a:normAutofit/>
          </a:bodyPr>
          <a:lstStyle/>
          <a:p>
            <a:pPr eaLnBrk="1" fontAlgn="auto" hangingPunct="1">
              <a:spcAft>
                <a:spcPts val="0"/>
              </a:spcAft>
              <a:defRPr/>
            </a:pPr>
            <a:r>
              <a:rPr lang="tr-TR" sz="2800" dirty="0">
                <a:solidFill>
                  <a:schemeClr val="tx1"/>
                </a:solidFill>
                <a:latin typeface="Caveat Brush" pitchFamily="2" charset="0"/>
              </a:rPr>
              <a:t>TRAVMATİK OLAYDAN ETKİNLENME</a:t>
            </a:r>
            <a:br>
              <a:rPr lang="tr-TR" sz="2800" dirty="0">
                <a:solidFill>
                  <a:schemeClr val="tx1"/>
                </a:solidFill>
                <a:latin typeface="Caveat Brush" pitchFamily="2" charset="0"/>
              </a:rPr>
            </a:br>
            <a:r>
              <a:rPr lang="tr-TR" sz="2800" dirty="0">
                <a:solidFill>
                  <a:schemeClr val="tx1"/>
                </a:solidFill>
                <a:latin typeface="Caveat Brush" pitchFamily="2" charset="0"/>
              </a:rPr>
              <a:t>DÜZEYİNİ  BELİRLEYEN FAKTÖRLER</a:t>
            </a:r>
          </a:p>
        </p:txBody>
      </p:sp>
      <p:sp>
        <p:nvSpPr>
          <p:cNvPr id="2" name="İçerik Yer Tutucusu 1"/>
          <p:cNvSpPr>
            <a:spLocks noGrp="1"/>
          </p:cNvSpPr>
          <p:nvPr>
            <p:ph idx="1"/>
          </p:nvPr>
        </p:nvSpPr>
        <p:spPr>
          <a:xfrm>
            <a:off x="609600" y="1371668"/>
            <a:ext cx="10972800" cy="4289580"/>
          </a:xfrm>
        </p:spPr>
        <p:style>
          <a:lnRef idx="2">
            <a:schemeClr val="accent1"/>
          </a:lnRef>
          <a:fillRef idx="1">
            <a:schemeClr val="lt1"/>
          </a:fillRef>
          <a:effectRef idx="0">
            <a:schemeClr val="accent1"/>
          </a:effectRef>
          <a:fontRef idx="minor">
            <a:schemeClr val="dk1"/>
          </a:fontRef>
        </p:style>
        <p:txBody>
          <a:bodyPr rtlCol="0">
            <a:normAutofit/>
          </a:bodyPr>
          <a:lstStyle/>
          <a:p>
            <a:pPr marL="274320" indent="-274320" algn="just" eaLnBrk="1" fontAlgn="auto" hangingPunct="1">
              <a:lnSpc>
                <a:spcPct val="150000"/>
              </a:lnSpc>
              <a:spcAft>
                <a:spcPts val="0"/>
              </a:spcAft>
              <a:buFontTx/>
              <a:buNone/>
              <a:defRPr/>
            </a:pPr>
            <a:r>
              <a:rPr lang="tr-TR" sz="2400" b="1" dirty="0">
                <a:latin typeface="Raleway" panose="020B0503030101060003" pitchFamily="34" charset="0"/>
              </a:rPr>
              <a:t>Ortama İlişkin Etmenler</a:t>
            </a:r>
            <a:endParaRPr lang="tr-TR" sz="2400" dirty="0">
              <a:latin typeface="Raleway" panose="020B0503030101060003" pitchFamily="34" charset="0"/>
            </a:endParaRPr>
          </a:p>
          <a:p>
            <a:pPr marL="274320" indent="-274320" algn="just" eaLnBrk="1" fontAlgn="auto" hangingPunct="1">
              <a:lnSpc>
                <a:spcPct val="150000"/>
              </a:lnSpc>
              <a:spcAft>
                <a:spcPts val="0"/>
              </a:spcAft>
              <a:buFontTx/>
              <a:buNone/>
              <a:defRPr/>
            </a:pPr>
            <a:r>
              <a:rPr lang="tr-TR" sz="2400" dirty="0">
                <a:latin typeface="Raleway" panose="020B0503030101060003" pitchFamily="34" charset="0"/>
              </a:rPr>
              <a:t>YAKINLIK:</a:t>
            </a:r>
          </a:p>
          <a:p>
            <a:pPr marL="708660" lvl="1" indent="-342900" algn="just">
              <a:lnSpc>
                <a:spcPct val="150000"/>
              </a:lnSpc>
              <a:buFont typeface="Arial" panose="020B0604020202020204" pitchFamily="34" charset="0"/>
              <a:buChar char="•"/>
              <a:defRPr/>
            </a:pPr>
            <a:r>
              <a:rPr lang="tr-TR" sz="2400" dirty="0">
                <a:latin typeface="Raleway" panose="020B0503030101060003" pitchFamily="34" charset="0"/>
              </a:rPr>
              <a:t>Kişinin olaya yakınlık derecesi (fiziksel yakınlık)</a:t>
            </a:r>
          </a:p>
          <a:p>
            <a:pPr marL="708660" lvl="1" indent="-342900" algn="just">
              <a:lnSpc>
                <a:spcPct val="150000"/>
              </a:lnSpc>
              <a:buFont typeface="Arial" panose="020B0604020202020204" pitchFamily="34" charset="0"/>
              <a:buChar char="•"/>
              <a:defRPr/>
            </a:pPr>
            <a:r>
              <a:rPr lang="tr-TR" sz="2400" dirty="0">
                <a:latin typeface="Raleway" panose="020B0503030101060003" pitchFamily="34" charset="0"/>
              </a:rPr>
              <a:t>Duygusal olarak yakınlık derecesi (psikolojik yakınlık)</a:t>
            </a:r>
          </a:p>
          <a:p>
            <a:pPr marL="274320" indent="-274320" algn="just" eaLnBrk="1" fontAlgn="auto" hangingPunct="1">
              <a:lnSpc>
                <a:spcPct val="150000"/>
              </a:lnSpc>
              <a:spcAft>
                <a:spcPts val="0"/>
              </a:spcAft>
              <a:buFontTx/>
              <a:buNone/>
              <a:defRPr/>
            </a:pPr>
            <a:r>
              <a:rPr lang="tr-TR" sz="2400" dirty="0">
                <a:latin typeface="Raleway" panose="020B0503030101060003" pitchFamily="34" charset="0"/>
              </a:rPr>
              <a:t>SÜRE:</a:t>
            </a:r>
          </a:p>
          <a:p>
            <a:pPr lvl="1" algn="just">
              <a:lnSpc>
                <a:spcPct val="150000"/>
              </a:lnSpc>
              <a:defRPr/>
            </a:pPr>
            <a:r>
              <a:rPr lang="tr-TR" sz="2400" dirty="0">
                <a:latin typeface="Raleway" panose="020B0503030101060003" pitchFamily="34" charset="0"/>
              </a:rPr>
              <a:t>Travma/zorlu yaşam olaylarına maruz kalma süresi</a:t>
            </a:r>
          </a:p>
          <a:p>
            <a:pPr marL="274320" indent="-274320" eaLnBrk="1" fontAlgn="auto" hangingPunct="1">
              <a:lnSpc>
                <a:spcPct val="150000"/>
              </a:lnSpc>
              <a:spcAft>
                <a:spcPts val="0"/>
              </a:spcAft>
              <a:defRPr/>
            </a:pPr>
            <a:endParaRPr lang="tr-TR" sz="2400" dirty="0">
              <a:latin typeface="Raleway" panose="020B0503030101060003" pitchFamily="34" charset="0"/>
            </a:endParaRPr>
          </a:p>
        </p:txBody>
      </p:sp>
    </p:spTree>
    <p:extLst>
      <p:ext uri="{BB962C8B-B14F-4D97-AF65-F5344CB8AC3E}">
        <p14:creationId xmlns:p14="http://schemas.microsoft.com/office/powerpoint/2010/main" val="3466741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609600" y="260648"/>
            <a:ext cx="10972800" cy="1052735"/>
          </a:xfrm>
        </p:spPr>
        <p:txBody>
          <a:bodyPr rtlCol="0">
            <a:normAutofit/>
          </a:bodyPr>
          <a:lstStyle/>
          <a:p>
            <a:pPr>
              <a:defRPr/>
            </a:pPr>
            <a:r>
              <a:rPr lang="tr-TR" sz="2800" dirty="0">
                <a:solidFill>
                  <a:schemeClr val="tx1"/>
                </a:solidFill>
                <a:latin typeface="Caveat Brush" pitchFamily="2" charset="0"/>
              </a:rPr>
              <a:t>TRAVMATİK OLAYDAN ETKİNLENME</a:t>
            </a:r>
            <a:br>
              <a:rPr lang="tr-TR" sz="2800" dirty="0">
                <a:solidFill>
                  <a:schemeClr val="tx1"/>
                </a:solidFill>
                <a:latin typeface="Caveat Brush" pitchFamily="2" charset="0"/>
              </a:rPr>
            </a:br>
            <a:r>
              <a:rPr lang="tr-TR" sz="2800" dirty="0">
                <a:solidFill>
                  <a:schemeClr val="tx1"/>
                </a:solidFill>
                <a:latin typeface="Caveat Brush" pitchFamily="2" charset="0"/>
              </a:rPr>
              <a:t>DÜZEYİNİ  BELİRLEYEN FAKTÖRLER</a:t>
            </a:r>
          </a:p>
        </p:txBody>
      </p:sp>
      <p:sp>
        <p:nvSpPr>
          <p:cNvPr id="2" name="İçerik Yer Tutucusu 1"/>
          <p:cNvSpPr>
            <a:spLocks noGrp="1"/>
          </p:cNvSpPr>
          <p:nvPr>
            <p:ph idx="1"/>
          </p:nvPr>
        </p:nvSpPr>
        <p:spPr>
          <a:xfrm>
            <a:off x="609600" y="1397631"/>
            <a:ext cx="10972800" cy="4382683"/>
          </a:xfrm>
        </p:spPr>
        <p:style>
          <a:lnRef idx="2">
            <a:schemeClr val="accent1"/>
          </a:lnRef>
          <a:fillRef idx="1">
            <a:schemeClr val="lt1"/>
          </a:fillRef>
          <a:effectRef idx="0">
            <a:schemeClr val="accent1"/>
          </a:effectRef>
          <a:fontRef idx="minor">
            <a:schemeClr val="dk1"/>
          </a:fontRef>
        </p:style>
        <p:txBody>
          <a:bodyPr rtlCol="0">
            <a:noAutofit/>
          </a:bodyPr>
          <a:lstStyle/>
          <a:p>
            <a:pPr marL="274320" indent="-274320">
              <a:lnSpc>
                <a:spcPct val="150000"/>
              </a:lnSpc>
              <a:buNone/>
              <a:defRPr/>
            </a:pPr>
            <a:r>
              <a:rPr lang="tr-TR" sz="2400" b="1" dirty="0">
                <a:latin typeface="Raleway" panose="020B0503030101060003" pitchFamily="34" charset="0"/>
              </a:rPr>
              <a:t>Bireye İlişkin Etmenler</a:t>
            </a:r>
            <a:endParaRPr lang="en-AU" sz="2400" dirty="0">
              <a:latin typeface="Raleway" panose="020B0503030101060003" pitchFamily="34" charset="0"/>
            </a:endParaRPr>
          </a:p>
          <a:p>
            <a:pPr marL="274320" indent="-274320">
              <a:lnSpc>
                <a:spcPct val="150000"/>
              </a:lnSpc>
              <a:defRPr/>
            </a:pPr>
            <a:r>
              <a:rPr lang="tr-TR" sz="2400" dirty="0">
                <a:latin typeface="Raleway" panose="020B0503030101060003" pitchFamily="34" charset="0"/>
              </a:rPr>
              <a:t>Baş etme becerilerinin zayıflığı</a:t>
            </a:r>
          </a:p>
          <a:p>
            <a:pPr marL="274320" indent="-274320">
              <a:lnSpc>
                <a:spcPct val="150000"/>
              </a:lnSpc>
              <a:defRPr/>
            </a:pPr>
            <a:r>
              <a:rPr lang="tr-TR" sz="2400" dirty="0">
                <a:latin typeface="Raleway" panose="020B0503030101060003" pitchFamily="34" charset="0"/>
              </a:rPr>
              <a:t>Destek kaynaklarının niteliği</a:t>
            </a:r>
          </a:p>
          <a:p>
            <a:pPr marL="274320" indent="-274320">
              <a:lnSpc>
                <a:spcPct val="150000"/>
              </a:lnSpc>
              <a:defRPr/>
            </a:pPr>
            <a:r>
              <a:rPr lang="tr-TR" sz="2400" dirty="0">
                <a:latin typeface="Raleway" panose="020B0503030101060003" pitchFamily="34" charset="0"/>
              </a:rPr>
              <a:t>Önceki deneyimleri (daha önce de travma/zorlatıcı yaşam olaylarına maruz kalmışsa</a:t>
            </a:r>
            <a:r>
              <a:rPr lang="en-AU" sz="2400" dirty="0">
                <a:latin typeface="Raleway" panose="020B0503030101060003" pitchFamily="34" charset="0"/>
              </a:rPr>
              <a:t>)</a:t>
            </a:r>
            <a:endParaRPr lang="tr-TR" sz="2400" dirty="0">
              <a:latin typeface="Raleway" panose="020B0503030101060003" pitchFamily="34" charset="0"/>
            </a:endParaRPr>
          </a:p>
          <a:p>
            <a:pPr marL="274320" indent="-274320">
              <a:lnSpc>
                <a:spcPct val="150000"/>
              </a:lnSpc>
              <a:defRPr/>
            </a:pPr>
            <a:r>
              <a:rPr lang="tr-TR" sz="2400" dirty="0">
                <a:latin typeface="Raleway" panose="020B0503030101060003" pitchFamily="34" charset="0"/>
              </a:rPr>
              <a:t>Anne babanın travmadan etkilenme düzeyleri</a:t>
            </a:r>
            <a:endParaRPr lang="en-AU" sz="2400" dirty="0">
              <a:latin typeface="Raleway" panose="020B0503030101060003" pitchFamily="34" charset="0"/>
            </a:endParaRPr>
          </a:p>
        </p:txBody>
      </p:sp>
    </p:spTree>
    <p:extLst>
      <p:ext uri="{BB962C8B-B14F-4D97-AF65-F5344CB8AC3E}">
        <p14:creationId xmlns:p14="http://schemas.microsoft.com/office/powerpoint/2010/main" val="1085045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600" y="1988840"/>
            <a:ext cx="10972800" cy="4137324"/>
          </a:xfrm>
        </p:spPr>
        <p:txBody>
          <a:bodyPr>
            <a:normAutofit/>
          </a:bodyPr>
          <a:lstStyle/>
          <a:p>
            <a:pPr marL="0" indent="0" algn="ctr">
              <a:buNone/>
            </a:pPr>
            <a:r>
              <a:rPr lang="tr-TR" altLang="tr-TR" sz="4000" b="1" dirty="0">
                <a:cs typeface="Times New Roman" panose="02020603050405020304" pitchFamily="18" charset="0"/>
              </a:rPr>
              <a:t>Unutmayın;</a:t>
            </a:r>
          </a:p>
          <a:p>
            <a:pPr marL="0" indent="0" algn="ctr">
              <a:buNone/>
            </a:pPr>
            <a:r>
              <a:rPr lang="tr-TR" altLang="tr-TR" sz="4000" b="1" dirty="0">
                <a:cs typeface="Times New Roman" panose="02020603050405020304" pitchFamily="18" charset="0"/>
              </a:rPr>
              <a:t>Öğrencilerinize yardımcı olmadan önce sizler de bu süreçten etkilendiniz ve bu süreç sizin için de  zorlayıcı olmuş olabilir.</a:t>
            </a:r>
            <a:endParaRPr lang="tr-TR" sz="4000" dirty="0">
              <a:latin typeface="Raleway" panose="020B0503030101060003" pitchFamily="34" charset="0"/>
            </a:endParaRPr>
          </a:p>
          <a:p>
            <a:pPr marL="0" indent="0" algn="ctr">
              <a:buNone/>
            </a:pPr>
            <a:endParaRPr lang="tr-TR" altLang="tr-TR" sz="4000" dirty="0">
              <a:latin typeface="Raleway" panose="020B0503030101060003" pitchFamily="34" charset="0"/>
            </a:endParaRPr>
          </a:p>
          <a:p>
            <a:pPr marL="0" indent="0" algn="ctr">
              <a:buNone/>
            </a:pPr>
            <a:endParaRPr lang="tr-TR" dirty="0">
              <a:latin typeface="Raleway" panose="020B0503030101060003" pitchFamily="34" charset="0"/>
            </a:endParaRPr>
          </a:p>
        </p:txBody>
      </p:sp>
    </p:spTree>
    <p:extLst>
      <p:ext uri="{BB962C8B-B14F-4D97-AF65-F5344CB8AC3E}">
        <p14:creationId xmlns:p14="http://schemas.microsoft.com/office/powerpoint/2010/main" val="3492146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81200" y="2851656"/>
            <a:ext cx="8229600" cy="1143000"/>
          </a:xfrm>
        </p:spPr>
        <p:txBody>
          <a:bodyPr>
            <a:normAutofit/>
          </a:bodyPr>
          <a:lstStyle/>
          <a:p>
            <a:r>
              <a:rPr lang="tr-TR" sz="4000" b="1" dirty="0">
                <a:solidFill>
                  <a:srgbClr val="FF0000"/>
                </a:solidFill>
                <a:latin typeface="Raleway" panose="020B0503030101060003" pitchFamily="34" charset="0"/>
                <a:cs typeface="Times New Roman" panose="02020603050405020304" pitchFamily="18" charset="0"/>
              </a:rPr>
              <a:t>TRAVMA SONRASI TEPKİLER</a:t>
            </a:r>
          </a:p>
        </p:txBody>
      </p:sp>
    </p:spTree>
    <p:extLst>
      <p:ext uri="{BB962C8B-B14F-4D97-AF65-F5344CB8AC3E}">
        <p14:creationId xmlns:p14="http://schemas.microsoft.com/office/powerpoint/2010/main" val="2437858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17"/>
          <p:cNvSpPr txBox="1"/>
          <p:nvPr/>
        </p:nvSpPr>
        <p:spPr>
          <a:xfrm>
            <a:off x="431371" y="2060848"/>
            <a:ext cx="11329259" cy="3416320"/>
          </a:xfrm>
          <a:prstGeom prst="rect">
            <a:avLst/>
          </a:prstGeom>
          <a:noFill/>
        </p:spPr>
        <p:txBody>
          <a:bodyPr wrap="square" rtlCol="0">
            <a:spAutoFit/>
          </a:bodyPr>
          <a:lstStyle/>
          <a:p>
            <a:pPr marL="471170" indent="-471170">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Yorgunluk ve bitkinlik</a:t>
            </a:r>
          </a:p>
          <a:p>
            <a:pPr marL="471170" indent="-471170">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Uyku düzensizliği</a:t>
            </a:r>
          </a:p>
          <a:p>
            <a:pPr marL="471170" indent="-471170">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Tıbbi bir nedene dayanmayan bedensel yakınmalar</a:t>
            </a:r>
          </a:p>
          <a:p>
            <a:pPr marL="471170" indent="-471170">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Bağışıklık sisteminin bozulması</a:t>
            </a:r>
          </a:p>
          <a:p>
            <a:pPr marL="471170" indent="-471170">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İştahta artma veya azalma</a:t>
            </a:r>
          </a:p>
          <a:p>
            <a:pPr marL="471170" indent="-471170">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Aşırı uyarılmışlık (kalp atışında artış, nefes almada güçlük, terleme vb.)</a:t>
            </a:r>
          </a:p>
        </p:txBody>
      </p:sp>
      <p:sp>
        <p:nvSpPr>
          <p:cNvPr id="17" name="Metin kutusu 17"/>
          <p:cNvSpPr txBox="1"/>
          <p:nvPr/>
        </p:nvSpPr>
        <p:spPr>
          <a:xfrm>
            <a:off x="839416" y="428471"/>
            <a:ext cx="9173028" cy="1200329"/>
          </a:xfrm>
          <a:prstGeom prst="rect">
            <a:avLst/>
          </a:prstGeom>
          <a:noFill/>
        </p:spPr>
        <p:txBody>
          <a:bodyPr wrap="square" rtlCol="0" anchor="ctr">
            <a:spAutoFit/>
          </a:bodyPr>
          <a:lstStyle/>
          <a:p>
            <a:pPr algn="ctr">
              <a:defRPr sz="3800"/>
            </a:pPr>
            <a:r>
              <a:rPr lang="tr-TR" sz="3600" dirty="0">
                <a:latin typeface="Caveat Brush" pitchFamily="2" charset="0"/>
                <a:cs typeface="Times New Roman" panose="02020603050405020304" pitchFamily="18" charset="0"/>
              </a:rPr>
              <a:t>YETİŞKİNLERDE GÖRÜLEBİLECEK </a:t>
            </a:r>
          </a:p>
          <a:p>
            <a:pPr algn="ctr">
              <a:defRPr sz="3800"/>
            </a:pPr>
            <a:r>
              <a:rPr lang="tr-TR" sz="3600" dirty="0">
                <a:latin typeface="Caveat Brush" pitchFamily="2" charset="0"/>
                <a:cs typeface="Times New Roman" panose="02020603050405020304" pitchFamily="18" charset="0"/>
              </a:rPr>
              <a:t>FİZYOLOJİK TEPKİLER  </a:t>
            </a:r>
          </a:p>
        </p:txBody>
      </p:sp>
    </p:spTree>
    <p:extLst>
      <p:ext uri="{BB962C8B-B14F-4D97-AF65-F5344CB8AC3E}">
        <p14:creationId xmlns:p14="http://schemas.microsoft.com/office/powerpoint/2010/main" val="1054438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31371" y="188640"/>
            <a:ext cx="10283371" cy="947057"/>
          </a:xfrm>
        </p:spPr>
        <p:txBody>
          <a:bodyPr anchor="ctr">
            <a:normAutofit fontScale="90000"/>
          </a:bodyPr>
          <a:lstStyle/>
          <a:p>
            <a:r>
              <a:rPr lang="tr-TR" dirty="0">
                <a:latin typeface="Caveat Brush" pitchFamily="2" charset="0"/>
              </a:rPr>
              <a:t>YETİŞKİNLERDE GÖRÜLEBİLECEK </a:t>
            </a:r>
            <a:br>
              <a:rPr lang="tr-TR" dirty="0">
                <a:latin typeface="Caveat Brush" pitchFamily="2" charset="0"/>
              </a:rPr>
            </a:br>
            <a:r>
              <a:rPr lang="tr-TR" dirty="0">
                <a:latin typeface="Caveat Brush" pitchFamily="2" charset="0"/>
              </a:rPr>
              <a:t>DUYGUSAL TEPKİLER</a:t>
            </a:r>
          </a:p>
        </p:txBody>
      </p:sp>
      <p:sp>
        <p:nvSpPr>
          <p:cNvPr id="4" name="Metin kutusu 17"/>
          <p:cNvSpPr txBox="1"/>
          <p:nvPr/>
        </p:nvSpPr>
        <p:spPr>
          <a:xfrm>
            <a:off x="767408" y="1228398"/>
            <a:ext cx="11329259" cy="5078313"/>
          </a:xfrm>
          <a:prstGeom prst="rect">
            <a:avLst/>
          </a:prstGeom>
          <a:noFill/>
        </p:spPr>
        <p:txBody>
          <a:bodyPr wrap="square" rtlCol="0">
            <a:spAutoFit/>
          </a:bodyPr>
          <a:lstStyle/>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Şok</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Korku ve kaygılar (gelecek kaygısı)</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Öfke, gerginlik, sinirlilik, huzursuzluk</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Umutsuzluk, çaresizlik, çökkünlük</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Suçluluk, pişmanlık</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Duygusal hissizlik, donukluk</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Kontrolü kaybetme kaygısı</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Anlaşılamama</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Günlük aktivitelerden zevk alamama</a:t>
            </a:r>
          </a:p>
        </p:txBody>
      </p:sp>
    </p:spTree>
    <p:extLst>
      <p:ext uri="{BB962C8B-B14F-4D97-AF65-F5344CB8AC3E}">
        <p14:creationId xmlns:p14="http://schemas.microsoft.com/office/powerpoint/2010/main" val="2198958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95400" y="332656"/>
            <a:ext cx="9918096" cy="957943"/>
          </a:xfrm>
        </p:spPr>
        <p:txBody>
          <a:bodyPr anchor="ctr">
            <a:normAutofit fontScale="90000"/>
          </a:bodyPr>
          <a:lstStyle/>
          <a:p>
            <a:r>
              <a:rPr lang="tr-TR" dirty="0">
                <a:latin typeface="Caveat Brush" pitchFamily="2" charset="0"/>
              </a:rPr>
              <a:t>YETİŞKİNLERDE GÖRÜLEBİLECEK </a:t>
            </a:r>
            <a:br>
              <a:rPr lang="tr-TR" dirty="0">
                <a:latin typeface="Caveat Brush" pitchFamily="2" charset="0"/>
              </a:rPr>
            </a:br>
            <a:r>
              <a:rPr lang="tr-TR" dirty="0">
                <a:latin typeface="Caveat Brush" pitchFamily="2" charset="0"/>
              </a:rPr>
              <a:t>BİLİŞSEL TEPKİLER</a:t>
            </a:r>
          </a:p>
        </p:txBody>
      </p:sp>
      <p:sp>
        <p:nvSpPr>
          <p:cNvPr id="4" name="Metin kutusu 17"/>
          <p:cNvSpPr txBox="1"/>
          <p:nvPr/>
        </p:nvSpPr>
        <p:spPr>
          <a:xfrm>
            <a:off x="431371" y="1772816"/>
            <a:ext cx="11329259" cy="3970318"/>
          </a:xfrm>
          <a:prstGeom prst="rect">
            <a:avLst/>
          </a:prstGeom>
          <a:noFill/>
        </p:spPr>
        <p:txBody>
          <a:bodyPr wrap="square" rtlCol="0">
            <a:spAutoFit/>
          </a:bodyPr>
          <a:lstStyle/>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Odaklanma güçlüğü</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Karar verme güçlüğü</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Hatırlama güçlüğü</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Aklın karışması</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Zaman kavramının algılanmasındaki değişiklikler</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Rahatsız edici ve tekrarlayıcı, takıntılı düşünceler/anılar</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Kendini suçlama</a:t>
            </a:r>
          </a:p>
        </p:txBody>
      </p:sp>
    </p:spTree>
    <p:extLst>
      <p:ext uri="{BB962C8B-B14F-4D97-AF65-F5344CB8AC3E}">
        <p14:creationId xmlns:p14="http://schemas.microsoft.com/office/powerpoint/2010/main" val="3485165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43472" y="980728"/>
            <a:ext cx="8712968" cy="711200"/>
          </a:xfrm>
        </p:spPr>
        <p:txBody>
          <a:bodyPr>
            <a:noAutofit/>
          </a:bodyPr>
          <a:lstStyle/>
          <a:p>
            <a:r>
              <a:rPr lang="tr-TR" dirty="0">
                <a:latin typeface="Caveat Brush" pitchFamily="2" charset="0"/>
              </a:rPr>
              <a:t>YETİŞKİNLERDE </a:t>
            </a:r>
            <a:br>
              <a:rPr lang="tr-TR" dirty="0">
                <a:latin typeface="Caveat Brush" pitchFamily="2" charset="0"/>
              </a:rPr>
            </a:br>
            <a:r>
              <a:rPr lang="tr-TR" dirty="0">
                <a:latin typeface="Caveat Brush" pitchFamily="2" charset="0"/>
              </a:rPr>
              <a:t>KİŞİLER ARASI İLİŞKİLERE ETKİLERİ</a:t>
            </a:r>
          </a:p>
        </p:txBody>
      </p:sp>
      <p:sp>
        <p:nvSpPr>
          <p:cNvPr id="4" name="Metin kutusu 17"/>
          <p:cNvSpPr txBox="1"/>
          <p:nvPr/>
        </p:nvSpPr>
        <p:spPr>
          <a:xfrm>
            <a:off x="695400" y="2420888"/>
            <a:ext cx="11219041" cy="3293209"/>
          </a:xfrm>
          <a:prstGeom prst="rect">
            <a:avLst/>
          </a:prstGeom>
          <a:noFill/>
        </p:spPr>
        <p:txBody>
          <a:bodyPr wrap="square" rtlCol="0" anchor="ctr">
            <a:spAutoFit/>
          </a:bodyPr>
          <a:lstStyle/>
          <a:p>
            <a:pPr marL="342900" indent="-342900">
              <a:lnSpc>
                <a:spcPct val="150000"/>
              </a:lnSpc>
              <a:buClr>
                <a:schemeClr val="tx2">
                  <a:lumMod val="60000"/>
                  <a:lumOff val="40000"/>
                </a:schemeClr>
              </a:buClr>
              <a:buFont typeface="Arial" panose="020B0604020202020204" pitchFamily="34" charset="0"/>
              <a:buChar char="•"/>
              <a:defRPr/>
            </a:pPr>
            <a:r>
              <a:rPr lang="tr-TR" sz="2400" dirty="0">
                <a:latin typeface="Raleway" panose="020B0503030101060003" pitchFamily="34" charset="0"/>
                <a:cs typeface="Times New Roman" panose="02020603050405020304" pitchFamily="18" charset="0"/>
              </a:rPr>
              <a:t>İçe kapanma, kendini toplumdan soyutlama</a:t>
            </a:r>
          </a:p>
          <a:p>
            <a:pPr marL="342900" indent="-342900">
              <a:lnSpc>
                <a:spcPct val="150000"/>
              </a:lnSpc>
              <a:buClr>
                <a:schemeClr val="tx2">
                  <a:lumMod val="60000"/>
                  <a:lumOff val="40000"/>
                </a:schemeClr>
              </a:buClr>
              <a:buFont typeface="Arial" panose="020B0604020202020204" pitchFamily="34" charset="0"/>
              <a:buChar char="•"/>
              <a:defRPr/>
            </a:pPr>
            <a:r>
              <a:rPr lang="tr-TR" sz="2400" dirty="0">
                <a:latin typeface="Raleway" panose="020B0503030101060003" pitchFamily="34" charset="0"/>
                <a:cs typeface="Times New Roman" panose="02020603050405020304" pitchFamily="18" charset="0"/>
              </a:rPr>
              <a:t>İlişkilerde yaşanan çatışmaların artması</a:t>
            </a:r>
          </a:p>
          <a:p>
            <a:pPr marL="342900" indent="-342900">
              <a:lnSpc>
                <a:spcPct val="150000"/>
              </a:lnSpc>
              <a:buClr>
                <a:schemeClr val="tx2">
                  <a:lumMod val="60000"/>
                  <a:lumOff val="40000"/>
                </a:schemeClr>
              </a:buClr>
              <a:buFont typeface="Arial" panose="020B0604020202020204" pitchFamily="34" charset="0"/>
              <a:buChar char="•"/>
              <a:defRPr/>
            </a:pPr>
            <a:r>
              <a:rPr lang="tr-TR" sz="2400" dirty="0">
                <a:latin typeface="Raleway" panose="020B0503030101060003" pitchFamily="34" charset="0"/>
                <a:cs typeface="Times New Roman" panose="02020603050405020304" pitchFamily="18" charset="0"/>
              </a:rPr>
              <a:t>Mesleki sorunlar, performans düşüklüğü</a:t>
            </a:r>
          </a:p>
          <a:p>
            <a:pPr marL="342900" indent="-342900">
              <a:lnSpc>
                <a:spcPct val="150000"/>
              </a:lnSpc>
              <a:buClr>
                <a:schemeClr val="tx2">
                  <a:lumMod val="60000"/>
                  <a:lumOff val="40000"/>
                </a:schemeClr>
              </a:buClr>
              <a:buFont typeface="Arial" panose="020B0604020202020204" pitchFamily="34" charset="0"/>
              <a:buChar char="•"/>
              <a:defRPr/>
            </a:pPr>
            <a:r>
              <a:rPr lang="tr-TR" sz="2400" dirty="0">
                <a:latin typeface="Raleway" panose="020B0503030101060003" pitchFamily="34" charset="0"/>
                <a:cs typeface="Times New Roman" panose="02020603050405020304" pitchFamily="18" charset="0"/>
              </a:rPr>
              <a:t>Akrabalık ve aile ilişkilerinde bozulmalar</a:t>
            </a:r>
          </a:p>
          <a:p>
            <a:pPr marL="342900" indent="-342900">
              <a:lnSpc>
                <a:spcPct val="150000"/>
              </a:lnSpc>
              <a:buClr>
                <a:schemeClr val="tx2">
                  <a:lumMod val="60000"/>
                  <a:lumOff val="40000"/>
                </a:schemeClr>
              </a:buClr>
              <a:buFont typeface="Arial" panose="020B0604020202020204" pitchFamily="34" charset="0"/>
              <a:buChar char="•"/>
              <a:defRPr/>
            </a:pPr>
            <a:r>
              <a:rPr lang="tr-TR" sz="2400" dirty="0">
                <a:latin typeface="Raleway" panose="020B0503030101060003" pitchFamily="34" charset="0"/>
                <a:cs typeface="Times New Roman" panose="02020603050405020304" pitchFamily="18" charset="0"/>
              </a:rPr>
              <a:t>Okul sorunları, başarısızlık</a:t>
            </a:r>
          </a:p>
          <a:p>
            <a:pPr>
              <a:defRPr/>
            </a:pPr>
            <a:endParaRPr lang="tr-TR" sz="2800" dirty="0">
              <a:latin typeface="Raleway" panose="020B0503030101060003" pitchFamily="34" charset="0"/>
              <a:cs typeface="Times New Roman" panose="02020603050405020304" pitchFamily="18" charset="0"/>
            </a:endParaRPr>
          </a:p>
        </p:txBody>
      </p:sp>
    </p:spTree>
    <p:extLst>
      <p:ext uri="{BB962C8B-B14F-4D97-AF65-F5344CB8AC3E}">
        <p14:creationId xmlns:p14="http://schemas.microsoft.com/office/powerpoint/2010/main" val="2757604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1344" y="908720"/>
            <a:ext cx="10343847" cy="979714"/>
          </a:xfrm>
        </p:spPr>
        <p:txBody>
          <a:bodyPr anchor="ctr">
            <a:normAutofit fontScale="90000"/>
          </a:bodyPr>
          <a:lstStyle/>
          <a:p>
            <a:r>
              <a:rPr lang="tr-TR" dirty="0">
                <a:latin typeface="Caveat Brush" pitchFamily="2" charset="0"/>
              </a:rPr>
              <a:t>YETİŞKİNLERDE GÖRÜLEBİLECEK </a:t>
            </a:r>
            <a:br>
              <a:rPr lang="tr-TR" dirty="0">
                <a:latin typeface="Caveat Brush" pitchFamily="2" charset="0"/>
              </a:rPr>
            </a:br>
            <a:r>
              <a:rPr lang="tr-TR" dirty="0">
                <a:latin typeface="Caveat Brush" pitchFamily="2" charset="0"/>
              </a:rPr>
              <a:t>SOSYAL ETKİLER</a:t>
            </a:r>
          </a:p>
        </p:txBody>
      </p:sp>
      <p:sp>
        <p:nvSpPr>
          <p:cNvPr id="4" name="Metin kutusu 17"/>
          <p:cNvSpPr txBox="1"/>
          <p:nvPr/>
        </p:nvSpPr>
        <p:spPr>
          <a:xfrm>
            <a:off x="551384" y="2708920"/>
            <a:ext cx="11329259" cy="3970318"/>
          </a:xfrm>
          <a:prstGeom prst="rect">
            <a:avLst/>
          </a:prstGeom>
          <a:noFill/>
        </p:spPr>
        <p:txBody>
          <a:bodyPr wrap="square" rtlCol="0">
            <a:spAutoFit/>
          </a:bodyPr>
          <a:lstStyle/>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Yer ve düzen değişikliği</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Ev, iş ve okul alışkanlıklarında değişiklikler/kayıplar</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Komşuluk ve arkadaşlık kaybı</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Maddi kayıplar</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Alışkanlıkların kaybı</a:t>
            </a:r>
          </a:p>
          <a:p>
            <a:pPr marL="471170" indent="-471170" algn="just">
              <a:defRPr sz="3800"/>
            </a:pPr>
            <a:endParaRPr lang="tr-TR" sz="2400" dirty="0">
              <a:latin typeface="Raleway" panose="020B0503030101060003" pitchFamily="34" charset="0"/>
              <a:cs typeface="Times New Roman" panose="02020603050405020304" pitchFamily="18" charset="0"/>
            </a:endParaRPr>
          </a:p>
          <a:p>
            <a:pPr marL="471170" indent="-471170" algn="just">
              <a:defRPr sz="3800"/>
            </a:pPr>
            <a:endParaRPr lang="tr-TR" sz="2400" dirty="0">
              <a:latin typeface="Raleway" panose="020B0503030101060003" pitchFamily="34" charset="0"/>
              <a:cs typeface="Times New Roman" panose="02020603050405020304" pitchFamily="18" charset="0"/>
            </a:endParaRPr>
          </a:p>
          <a:p>
            <a:pPr marL="471170" indent="-471170" algn="just">
              <a:defRPr sz="3800"/>
            </a:pPr>
            <a:endParaRPr lang="tr-TR" sz="2400" dirty="0">
              <a:latin typeface="Raleway" panose="020B0503030101060003" pitchFamily="34" charset="0"/>
              <a:cs typeface="Times New Roman" panose="02020603050405020304" pitchFamily="18" charset="0"/>
            </a:endParaRPr>
          </a:p>
        </p:txBody>
      </p:sp>
    </p:spTree>
    <p:extLst>
      <p:ext uri="{BB962C8B-B14F-4D97-AF65-F5344CB8AC3E}">
        <p14:creationId xmlns:p14="http://schemas.microsoft.com/office/powerpoint/2010/main" val="3149565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latin typeface="Caveat Brush" pitchFamily="2" charset="0"/>
              </a:rPr>
              <a:t>SUNUM İÇERİĞİ</a:t>
            </a:r>
          </a:p>
        </p:txBody>
      </p:sp>
      <p:sp>
        <p:nvSpPr>
          <p:cNvPr id="3" name="İçerik Yer Tutucusu 2"/>
          <p:cNvSpPr>
            <a:spLocks noGrp="1"/>
          </p:cNvSpPr>
          <p:nvPr>
            <p:ph idx="1"/>
          </p:nvPr>
        </p:nvSpPr>
        <p:spPr/>
        <p:txBody>
          <a:bodyPr>
            <a:normAutofit fontScale="70000" lnSpcReduction="20000"/>
          </a:bodyPr>
          <a:lstStyle/>
          <a:p>
            <a:pPr marL="457200" indent="-457200">
              <a:buFont typeface="+mj-lt"/>
              <a:buAutoNum type="arabicPeriod"/>
            </a:pPr>
            <a:r>
              <a:rPr lang="tr-TR" dirty="0">
                <a:latin typeface="Raleway" panose="020B0503030101060003" pitchFamily="34" charset="0"/>
              </a:rPr>
              <a:t>Giriş</a:t>
            </a:r>
          </a:p>
          <a:p>
            <a:pPr marL="457200" indent="-457200">
              <a:buFont typeface="+mj-lt"/>
              <a:buAutoNum type="arabicPeriod"/>
            </a:pPr>
            <a:r>
              <a:rPr lang="tr-TR" dirty="0">
                <a:latin typeface="Raleway" panose="020B0503030101060003" pitchFamily="34" charset="0"/>
              </a:rPr>
              <a:t>Amaç ve Hedefler</a:t>
            </a:r>
          </a:p>
          <a:p>
            <a:pPr marL="457200" indent="-457200">
              <a:buFont typeface="+mj-lt"/>
              <a:buAutoNum type="arabicPeriod"/>
            </a:pPr>
            <a:r>
              <a:rPr lang="tr-TR" dirty="0">
                <a:latin typeface="Raleway" panose="020B0503030101060003" pitchFamily="34" charset="0"/>
              </a:rPr>
              <a:t>Travma/Zorlayıcı Yaşam Olayları</a:t>
            </a:r>
          </a:p>
          <a:p>
            <a:pPr marL="457200" indent="-457200">
              <a:buFont typeface="+mj-lt"/>
              <a:buAutoNum type="arabicPeriod"/>
            </a:pPr>
            <a:r>
              <a:rPr lang="tr-TR" dirty="0">
                <a:latin typeface="Raleway" panose="020B0503030101060003" pitchFamily="34" charset="0"/>
              </a:rPr>
              <a:t>Zorlayıcı Yaşam Olayları Sonrasında Görülebilecek Tepkiler</a:t>
            </a:r>
          </a:p>
          <a:p>
            <a:pPr marL="457200" indent="-457200">
              <a:buFont typeface="+mj-lt"/>
              <a:buAutoNum type="arabicPeriod"/>
            </a:pPr>
            <a:r>
              <a:rPr lang="tr-TR" dirty="0">
                <a:latin typeface="Raleway" panose="020B0503030101060003" pitchFamily="34" charset="0"/>
              </a:rPr>
              <a:t>Kimler Daha Çok Etkilenir?</a:t>
            </a:r>
          </a:p>
          <a:p>
            <a:pPr marL="457200" indent="-457200">
              <a:buFont typeface="+mj-lt"/>
              <a:buAutoNum type="arabicPeriod"/>
            </a:pPr>
            <a:r>
              <a:rPr lang="tr-TR" dirty="0">
                <a:latin typeface="Raleway" panose="020B0503030101060003" pitchFamily="34" charset="0"/>
              </a:rPr>
              <a:t>Kendimize Nasıl Yardımcı Olabiliriz?</a:t>
            </a:r>
          </a:p>
          <a:p>
            <a:pPr marL="457200" indent="-457200">
              <a:buFont typeface="+mj-lt"/>
              <a:buAutoNum type="arabicPeriod"/>
            </a:pPr>
            <a:r>
              <a:rPr lang="tr-TR" dirty="0">
                <a:latin typeface="Raleway" panose="020B0503030101060003" pitchFamily="34" charset="0"/>
              </a:rPr>
              <a:t>Ne Zaman Destek Almalıyız?</a:t>
            </a:r>
          </a:p>
          <a:p>
            <a:pPr marL="457200" indent="-457200">
              <a:buFont typeface="+mj-lt"/>
              <a:buAutoNum type="arabicPeriod"/>
            </a:pPr>
            <a:r>
              <a:rPr lang="tr-TR" dirty="0">
                <a:latin typeface="Raleway" panose="020B0503030101060003" pitchFamily="34" charset="0"/>
              </a:rPr>
              <a:t>Nerelerden Destek Alabiliriz?</a:t>
            </a:r>
          </a:p>
          <a:p>
            <a:pPr marL="457200" indent="-457200">
              <a:buFont typeface="+mj-lt"/>
              <a:buAutoNum type="arabicPeriod"/>
            </a:pPr>
            <a:r>
              <a:rPr lang="tr-TR" dirty="0">
                <a:latin typeface="Raleway" panose="020B0503030101060003" pitchFamily="34" charset="0"/>
              </a:rPr>
              <a:t>Yaş Gruplarına Göre Çocuklarda Görülebilecek Tepkiler</a:t>
            </a:r>
          </a:p>
          <a:p>
            <a:pPr marL="457200" indent="-457200">
              <a:buFont typeface="+mj-lt"/>
              <a:buAutoNum type="arabicPeriod"/>
            </a:pPr>
            <a:r>
              <a:rPr lang="tr-TR" dirty="0">
                <a:latin typeface="Raleway" panose="020B0503030101060003" pitchFamily="34" charset="0"/>
              </a:rPr>
              <a:t>Zorlayıcı Yaşam Olaylarında Okulların/Öğretmenlerin Rolü ve Önemi</a:t>
            </a:r>
          </a:p>
          <a:p>
            <a:pPr marL="457200" indent="-457200">
              <a:buFont typeface="+mj-lt"/>
              <a:buAutoNum type="arabicPeriod"/>
            </a:pPr>
            <a:r>
              <a:rPr lang="tr-TR" dirty="0">
                <a:latin typeface="Raleway" panose="020B0503030101060003" pitchFamily="34" charset="0"/>
              </a:rPr>
              <a:t>Çocuklara Nasıl Yardımcı Olabiliriz?</a:t>
            </a:r>
          </a:p>
          <a:p>
            <a:pPr marL="457200" indent="-457200">
              <a:buFont typeface="+mj-lt"/>
              <a:buAutoNum type="arabicPeriod"/>
            </a:pPr>
            <a:r>
              <a:rPr lang="tr-TR" dirty="0">
                <a:latin typeface="Raleway" panose="020B0503030101060003" pitchFamily="34" charset="0"/>
              </a:rPr>
              <a:t>Okullarda Çocuklara Uygulanacak Psikoeğitim Programının Genel Amaçları/Uygulama Esasları</a:t>
            </a:r>
          </a:p>
        </p:txBody>
      </p:sp>
    </p:spTree>
    <p:extLst>
      <p:ext uri="{BB962C8B-B14F-4D97-AF65-F5344CB8AC3E}">
        <p14:creationId xmlns:p14="http://schemas.microsoft.com/office/powerpoint/2010/main" val="64253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003395" y="348207"/>
            <a:ext cx="8011887" cy="932565"/>
          </a:xfrm>
        </p:spPr>
        <p:txBody>
          <a:bodyPr anchor="ctr">
            <a:noAutofit/>
          </a:bodyPr>
          <a:lstStyle/>
          <a:p>
            <a:r>
              <a:rPr lang="tr-TR" sz="3600" dirty="0">
                <a:solidFill>
                  <a:schemeClr val="tx1"/>
                </a:solidFill>
                <a:latin typeface="Caveat Brush" pitchFamily="2" charset="0"/>
              </a:rPr>
              <a:t>İNANÇ SİSTEMİNDEKİ DEĞİŞİKLİKLER</a:t>
            </a:r>
          </a:p>
        </p:txBody>
      </p:sp>
      <p:sp>
        <p:nvSpPr>
          <p:cNvPr id="4" name="Metin kutusu 17"/>
          <p:cNvSpPr txBox="1"/>
          <p:nvPr/>
        </p:nvSpPr>
        <p:spPr>
          <a:xfrm>
            <a:off x="691270" y="2089099"/>
            <a:ext cx="7961188"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Dünya güvenli bir yerdir.</a:t>
            </a:r>
          </a:p>
        </p:txBody>
      </p:sp>
      <p:sp>
        <p:nvSpPr>
          <p:cNvPr id="5" name="Metin kutusu 19"/>
          <p:cNvSpPr txBox="1"/>
          <p:nvPr/>
        </p:nvSpPr>
        <p:spPr>
          <a:xfrm>
            <a:off x="708911" y="2654771"/>
            <a:ext cx="7961188"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İnsanlar adildir.</a:t>
            </a:r>
          </a:p>
        </p:txBody>
      </p:sp>
      <p:sp>
        <p:nvSpPr>
          <p:cNvPr id="6" name="Metin kutusu 14"/>
          <p:cNvSpPr txBox="1"/>
          <p:nvPr/>
        </p:nvSpPr>
        <p:spPr>
          <a:xfrm>
            <a:off x="710623" y="3216813"/>
            <a:ext cx="7961188"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Annem/Babam beni korur. (çocuklarda)</a:t>
            </a:r>
          </a:p>
        </p:txBody>
      </p:sp>
      <p:sp>
        <p:nvSpPr>
          <p:cNvPr id="7" name="Metin kutusu 16"/>
          <p:cNvSpPr txBox="1"/>
          <p:nvPr/>
        </p:nvSpPr>
        <p:spPr>
          <a:xfrm>
            <a:off x="695400" y="3799545"/>
            <a:ext cx="7961188"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Kötü olaylar benim başıma gelmez.</a:t>
            </a:r>
          </a:p>
        </p:txBody>
      </p:sp>
      <p:sp>
        <p:nvSpPr>
          <p:cNvPr id="8" name="Metin kutusu 21"/>
          <p:cNvSpPr txBox="1"/>
          <p:nvPr/>
        </p:nvSpPr>
        <p:spPr>
          <a:xfrm>
            <a:off x="708911" y="5044148"/>
            <a:ext cx="7961188"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Ben değerliyim.</a:t>
            </a:r>
          </a:p>
        </p:txBody>
      </p:sp>
      <p:sp>
        <p:nvSpPr>
          <p:cNvPr id="9" name="Metin kutusu 22"/>
          <p:cNvSpPr txBox="1"/>
          <p:nvPr/>
        </p:nvSpPr>
        <p:spPr>
          <a:xfrm>
            <a:off x="684613" y="4417198"/>
            <a:ext cx="7961188"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Benimle ilgilenirler. (çocuklarda)</a:t>
            </a:r>
          </a:p>
        </p:txBody>
      </p:sp>
      <p:sp>
        <p:nvSpPr>
          <p:cNvPr id="15" name="Metin kutusu 28"/>
          <p:cNvSpPr txBox="1"/>
          <p:nvPr/>
        </p:nvSpPr>
        <p:spPr>
          <a:xfrm>
            <a:off x="1487800" y="1511480"/>
            <a:ext cx="5167599" cy="461665"/>
          </a:xfrm>
          <a:prstGeom prst="rect">
            <a:avLst/>
          </a:prstGeom>
          <a:noFill/>
        </p:spPr>
        <p:txBody>
          <a:bodyPr wrap="square" rtlCol="0">
            <a:spAutoFit/>
          </a:bodyPr>
          <a:lstStyle/>
          <a:p>
            <a:pPr>
              <a:defRPr/>
            </a:pPr>
            <a:r>
              <a:rPr lang="tr-TR" sz="2400" b="1" dirty="0">
                <a:solidFill>
                  <a:srgbClr val="FF0000"/>
                </a:solidFill>
                <a:latin typeface="Raleway" panose="020B0503030101060003" pitchFamily="34" charset="0"/>
                <a:cs typeface="Times New Roman" panose="02020603050405020304" pitchFamily="18" charset="0"/>
              </a:rPr>
              <a:t>Temel Varsayımlar</a:t>
            </a:r>
          </a:p>
        </p:txBody>
      </p:sp>
      <p:sp>
        <p:nvSpPr>
          <p:cNvPr id="16" name="Metin kutusu 29"/>
          <p:cNvSpPr txBox="1"/>
          <p:nvPr/>
        </p:nvSpPr>
        <p:spPr>
          <a:xfrm>
            <a:off x="8248720" y="1513113"/>
            <a:ext cx="3614289" cy="461665"/>
          </a:xfrm>
          <a:prstGeom prst="rect">
            <a:avLst/>
          </a:prstGeom>
          <a:noFill/>
        </p:spPr>
        <p:txBody>
          <a:bodyPr wrap="square" rtlCol="0">
            <a:spAutoFit/>
          </a:bodyPr>
          <a:lstStyle/>
          <a:p>
            <a:pPr>
              <a:defRPr/>
            </a:pPr>
            <a:r>
              <a:rPr lang="tr-TR" sz="2400" b="1" dirty="0">
                <a:solidFill>
                  <a:srgbClr val="FF0000"/>
                </a:solidFill>
                <a:latin typeface="Raleway" panose="020B0503030101060003" pitchFamily="34" charset="0"/>
                <a:cs typeface="Times New Roman" panose="02020603050405020304" pitchFamily="18" charset="0"/>
              </a:rPr>
              <a:t>Travma Sonrası</a:t>
            </a:r>
          </a:p>
        </p:txBody>
      </p:sp>
      <p:sp>
        <p:nvSpPr>
          <p:cNvPr id="17" name="Metin kutusu 31"/>
          <p:cNvSpPr txBox="1"/>
          <p:nvPr/>
        </p:nvSpPr>
        <p:spPr>
          <a:xfrm>
            <a:off x="8232636" y="2024307"/>
            <a:ext cx="1911747"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DEĞİLDİR.</a:t>
            </a:r>
          </a:p>
        </p:txBody>
      </p:sp>
      <p:sp>
        <p:nvSpPr>
          <p:cNvPr id="18" name="Metin kutusu 33"/>
          <p:cNvSpPr txBox="1"/>
          <p:nvPr/>
        </p:nvSpPr>
        <p:spPr>
          <a:xfrm>
            <a:off x="8229319" y="3689128"/>
            <a:ext cx="2494099"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GELİR.</a:t>
            </a:r>
          </a:p>
        </p:txBody>
      </p:sp>
      <p:sp>
        <p:nvSpPr>
          <p:cNvPr id="19" name="Metin kutusu 34"/>
          <p:cNvSpPr txBox="1"/>
          <p:nvPr/>
        </p:nvSpPr>
        <p:spPr>
          <a:xfrm>
            <a:off x="8214481" y="4373809"/>
            <a:ext cx="3549255"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İLGİLENMEZLER.</a:t>
            </a:r>
          </a:p>
        </p:txBody>
      </p:sp>
      <p:sp>
        <p:nvSpPr>
          <p:cNvPr id="20" name="Metin kutusu 35"/>
          <p:cNvSpPr txBox="1"/>
          <p:nvPr/>
        </p:nvSpPr>
        <p:spPr>
          <a:xfrm>
            <a:off x="8223301" y="4991462"/>
            <a:ext cx="2494099"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DEĞERSİZİM.</a:t>
            </a:r>
          </a:p>
        </p:txBody>
      </p:sp>
      <p:cxnSp>
        <p:nvCxnSpPr>
          <p:cNvPr id="21" name="Düz Bağlayıcı 5"/>
          <p:cNvCxnSpPr/>
          <p:nvPr/>
        </p:nvCxnSpPr>
        <p:spPr>
          <a:xfrm>
            <a:off x="7392144" y="1939867"/>
            <a:ext cx="0" cy="430948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2" name="Metin kutusu 31"/>
          <p:cNvSpPr txBox="1"/>
          <p:nvPr/>
        </p:nvSpPr>
        <p:spPr>
          <a:xfrm>
            <a:off x="8214481" y="2526884"/>
            <a:ext cx="2720532"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DEĞİLDİR.</a:t>
            </a:r>
          </a:p>
        </p:txBody>
      </p:sp>
      <p:sp>
        <p:nvSpPr>
          <p:cNvPr id="23" name="Metin kutusu 32"/>
          <p:cNvSpPr txBox="1"/>
          <p:nvPr/>
        </p:nvSpPr>
        <p:spPr>
          <a:xfrm>
            <a:off x="8214481" y="3109569"/>
            <a:ext cx="3549255"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KORUMAZ.</a:t>
            </a:r>
          </a:p>
        </p:txBody>
      </p:sp>
    </p:spTree>
    <p:extLst>
      <p:ext uri="{BB962C8B-B14F-4D97-AF65-F5344CB8AC3E}">
        <p14:creationId xmlns:p14="http://schemas.microsoft.com/office/powerpoint/2010/main" val="3972981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txBox="1">
            <a:spLocks/>
          </p:cNvSpPr>
          <p:nvPr/>
        </p:nvSpPr>
        <p:spPr>
          <a:xfrm>
            <a:off x="0" y="1988840"/>
            <a:ext cx="12192000" cy="40587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defRPr/>
            </a:pPr>
            <a:r>
              <a:rPr lang="tr-TR" dirty="0">
                <a:latin typeface="Caveat Brush" pitchFamily="2" charset="0"/>
              </a:rPr>
              <a:t>Travmatik Olay Sonrası Gösterilen Tepkiler</a:t>
            </a:r>
          </a:p>
          <a:p>
            <a:pPr algn="ctr">
              <a:buFont typeface="Arial" pitchFamily="34" charset="0"/>
              <a:buNone/>
              <a:defRPr/>
            </a:pPr>
            <a:endParaRPr lang="tr-TR" dirty="0">
              <a:latin typeface="Caveat Brush" pitchFamily="2" charset="0"/>
            </a:endParaRPr>
          </a:p>
          <a:p>
            <a:pPr algn="ctr">
              <a:buFont typeface="Arial" pitchFamily="34" charset="0"/>
              <a:buNone/>
              <a:defRPr/>
            </a:pPr>
            <a:r>
              <a:rPr lang="tr-TR" b="1" dirty="0">
                <a:solidFill>
                  <a:srgbClr val="00B0F0"/>
                </a:solidFill>
                <a:latin typeface="Caveat Brush" pitchFamily="2" charset="0"/>
              </a:rPr>
              <a:t>OLAĞANDIŞI BİR OLAYA VERİLEN</a:t>
            </a:r>
            <a:r>
              <a:rPr lang="tr-TR" dirty="0">
                <a:solidFill>
                  <a:srgbClr val="00B0F0"/>
                </a:solidFill>
                <a:latin typeface="Caveat Brush" pitchFamily="2" charset="0"/>
              </a:rPr>
              <a:t> </a:t>
            </a:r>
          </a:p>
          <a:p>
            <a:pPr algn="ctr">
              <a:buFont typeface="Arial" pitchFamily="34" charset="0"/>
              <a:buNone/>
              <a:defRPr/>
            </a:pPr>
            <a:endParaRPr lang="tr-TR" dirty="0">
              <a:latin typeface="Caveat Brush" pitchFamily="2" charset="0"/>
            </a:endParaRPr>
          </a:p>
          <a:p>
            <a:pPr algn="ctr">
              <a:buFont typeface="Arial" pitchFamily="34" charset="0"/>
              <a:buNone/>
              <a:defRPr/>
            </a:pPr>
            <a:r>
              <a:rPr lang="tr-TR" sz="5400" b="1" dirty="0">
                <a:solidFill>
                  <a:srgbClr val="FF0000"/>
                </a:solidFill>
                <a:effectLst>
                  <a:outerShdw blurRad="38100" dist="38100" dir="2700000" algn="tl">
                    <a:srgbClr val="FFFFFF"/>
                  </a:outerShdw>
                </a:effectLst>
                <a:latin typeface="Caveat Brush" pitchFamily="2" charset="0"/>
              </a:rPr>
              <a:t>NORMAL TEPKİLERDİR!</a:t>
            </a:r>
          </a:p>
          <a:p>
            <a:endParaRPr lang="tr-TR" dirty="0">
              <a:latin typeface="Caveat Brush" pitchFamily="2" charset="0"/>
            </a:endParaRPr>
          </a:p>
        </p:txBody>
      </p:sp>
    </p:spTree>
    <p:extLst>
      <p:ext uri="{BB962C8B-B14F-4D97-AF65-F5344CB8AC3E}">
        <p14:creationId xmlns:p14="http://schemas.microsoft.com/office/powerpoint/2010/main" val="1173229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23968" y="1436146"/>
            <a:ext cx="8316448" cy="1091682"/>
          </a:xfrm>
        </p:spPr>
        <p:txBody>
          <a:bodyPr anchor="ctr">
            <a:noAutofit/>
          </a:bodyPr>
          <a:lstStyle/>
          <a:p>
            <a:pPr algn="l"/>
            <a:r>
              <a:rPr lang="tr-TR" sz="3200" dirty="0">
                <a:solidFill>
                  <a:schemeClr val="tx1"/>
                </a:solidFill>
                <a:latin typeface="Caveat Brush" pitchFamily="2" charset="0"/>
              </a:rPr>
              <a:t>KENDİNİZE NASIL YARDIMCI OLABİLİRSİNİZ?</a:t>
            </a:r>
          </a:p>
        </p:txBody>
      </p:sp>
      <p:sp>
        <p:nvSpPr>
          <p:cNvPr id="3" name="2 İçerik Yer Tutucusu"/>
          <p:cNvSpPr>
            <a:spLocks noGrp="1"/>
          </p:cNvSpPr>
          <p:nvPr>
            <p:ph idx="1"/>
          </p:nvPr>
        </p:nvSpPr>
        <p:spPr>
          <a:xfrm>
            <a:off x="609600" y="2616548"/>
            <a:ext cx="10972800" cy="2828676"/>
          </a:xfrm>
        </p:spPr>
        <p:txBody>
          <a:bodyPr>
            <a:normAutofit/>
          </a:bodyPr>
          <a:lstStyle/>
          <a:p>
            <a:pPr marL="0" indent="0">
              <a:lnSpc>
                <a:spcPct val="150000"/>
              </a:lnSpc>
              <a:buNone/>
            </a:pPr>
            <a:r>
              <a:rPr lang="tr-TR" sz="2400" dirty="0">
                <a:latin typeface="Raleway" panose="020B0503030101060003" pitchFamily="34" charset="0"/>
              </a:rPr>
              <a:t>	Sel gibi zorlayıcı bir yaşam olayı karşısında insanlar, kendilerini güvende hissetmek ve her şeyin kontrol altında olduğunu bilmek ister.  Bu dönemde kendimize ve sevdiklerimize iyi gelen etkinliklere odaklanmak psikolojik sağlamlığımızın güçlenmesine yardımcı olacaktır.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556792"/>
            <a:ext cx="10972800" cy="4721290"/>
          </a:xfrm>
        </p:spPr>
        <p:txBody>
          <a:bodyPr>
            <a:noAutofit/>
          </a:bodyPr>
          <a:lstStyle/>
          <a:p>
            <a:pPr>
              <a:lnSpc>
                <a:spcPct val="150000"/>
              </a:lnSpc>
              <a:buNone/>
            </a:pPr>
            <a:r>
              <a:rPr lang="tr-TR" sz="2400" b="1" dirty="0">
                <a:latin typeface="Raleway" panose="020B0503030101060003" pitchFamily="34" charset="0"/>
              </a:rPr>
              <a:t>	SAĞLIĞINIZI İHMAL ETMEYİN</a:t>
            </a:r>
          </a:p>
          <a:p>
            <a:pPr>
              <a:lnSpc>
                <a:spcPct val="150000"/>
              </a:lnSpc>
            </a:pPr>
            <a:r>
              <a:rPr lang="tr-TR" sz="2400" dirty="0">
                <a:latin typeface="Raleway" panose="020B0503030101060003" pitchFamily="34" charset="0"/>
              </a:rPr>
              <a:t>Kendinize bakmayı ihmal etmeyin. Düzenli beslenmeye (mümkün olduğunca) ve yeterince dinlenmeye (uyuyamasanız bile) özen gösterin. Mümkünse spor yapın. Unutmayın ki fiziksel sağlık ve ruh sağlığı birbiriyle yakından ilişkilidir. Fiziksel sağlığınıza dikkat etmek ruh sağlığınızı da korur. Bu nedenle normal zamanda aldığınızdan daha fazla çay, kahve, asitli içecekler, şeker ve nikotin tüketmeyin; çünkü bunlar bedeninizde var olan stresi, gerilimi ve kaygıyı artırır</a:t>
            </a:r>
          </a:p>
        </p:txBody>
      </p:sp>
      <p:sp>
        <p:nvSpPr>
          <p:cNvPr id="4" name="1 Başlık">
            <a:extLst>
              <a:ext uri="{FF2B5EF4-FFF2-40B4-BE49-F238E27FC236}">
                <a16:creationId xmlns:a16="http://schemas.microsoft.com/office/drawing/2014/main" id="{788154B3-47E6-46F2-81B1-E1EFB09126E2}"/>
              </a:ext>
            </a:extLst>
          </p:cNvPr>
          <p:cNvSpPr txBox="1">
            <a:spLocks/>
          </p:cNvSpPr>
          <p:nvPr/>
        </p:nvSpPr>
        <p:spPr>
          <a:xfrm>
            <a:off x="983432" y="323731"/>
            <a:ext cx="7016620"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200" dirty="0">
                <a:solidFill>
                  <a:schemeClr val="tx1"/>
                </a:solidFill>
                <a:latin typeface="Caveat Brush" pitchFamily="2" charset="0"/>
              </a:rPr>
              <a:t>KENDİNİZE NASIL YARDIMCI OLABİLİRSİNİZ?</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992208"/>
            <a:ext cx="10972800" cy="4389120"/>
          </a:xfrm>
        </p:spPr>
        <p:txBody>
          <a:bodyPr>
            <a:normAutofit/>
          </a:bodyPr>
          <a:lstStyle/>
          <a:p>
            <a:pPr>
              <a:lnSpc>
                <a:spcPct val="150000"/>
              </a:lnSpc>
              <a:buNone/>
            </a:pPr>
            <a:r>
              <a:rPr lang="tr-TR" sz="2400" b="1" dirty="0">
                <a:latin typeface="Raleway" panose="020B0503030101060003" pitchFamily="34" charset="0"/>
              </a:rPr>
              <a:t>	KENDİNİZE ZAMAN VERİN</a:t>
            </a:r>
          </a:p>
          <a:p>
            <a:pPr>
              <a:lnSpc>
                <a:spcPct val="150000"/>
              </a:lnSpc>
            </a:pPr>
            <a:r>
              <a:rPr lang="tr-TR" sz="2400" dirty="0">
                <a:latin typeface="Raleway" panose="020B0503030101060003" pitchFamily="34" charset="0"/>
              </a:rPr>
              <a:t>Stresli bir dönemden geçebilirsiniz ve bu süreçte yaşadıklarınıza yönelik yoğun duygusal tepkileriniz olabilir. Çevrenizde olup bitenleri anlamak için kendinize zaman verin. Duygularınızı bastırmayın, aynı zamanda güçlü yanlarınızı da hatırlayın. Unutmayın ki zor şeyler yaşasanız da bunların üstesinden gelebilir ve çözüm bulabilirsiniz.</a:t>
            </a:r>
          </a:p>
        </p:txBody>
      </p:sp>
      <p:sp>
        <p:nvSpPr>
          <p:cNvPr id="5" name="1 Başlık">
            <a:extLst>
              <a:ext uri="{FF2B5EF4-FFF2-40B4-BE49-F238E27FC236}">
                <a16:creationId xmlns:a16="http://schemas.microsoft.com/office/drawing/2014/main" id="{2D564159-3BAF-C74F-AB36-F6732ADA3438}"/>
              </a:ext>
            </a:extLst>
          </p:cNvPr>
          <p:cNvSpPr txBox="1">
            <a:spLocks/>
          </p:cNvSpPr>
          <p:nvPr/>
        </p:nvSpPr>
        <p:spPr>
          <a:xfrm>
            <a:off x="983432" y="601014"/>
            <a:ext cx="7016620"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200" dirty="0">
                <a:solidFill>
                  <a:schemeClr val="tx1"/>
                </a:solidFill>
                <a:latin typeface="Caveat Brush" pitchFamily="2" charset="0"/>
              </a:rPr>
              <a:t>KENDİNİZE NASIL YARDIMCI OLABİLİRSİNİZ?</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2064216"/>
            <a:ext cx="10972800" cy="4389120"/>
          </a:xfrm>
        </p:spPr>
        <p:txBody>
          <a:bodyPr>
            <a:normAutofit/>
          </a:bodyPr>
          <a:lstStyle/>
          <a:p>
            <a:pPr>
              <a:lnSpc>
                <a:spcPct val="150000"/>
              </a:lnSpc>
              <a:buNone/>
            </a:pPr>
            <a:r>
              <a:rPr lang="tr-TR" sz="2400" b="1" dirty="0">
                <a:latin typeface="Raleway" panose="020B0503030101060003" pitchFamily="34" charset="0"/>
              </a:rPr>
              <a:t>	GÜNLÜK YAŞANTINIZA DEVAM ETMEYE ÇALIŞIN</a:t>
            </a:r>
          </a:p>
          <a:p>
            <a:pPr>
              <a:lnSpc>
                <a:spcPct val="150000"/>
              </a:lnSpc>
            </a:pPr>
            <a:r>
              <a:rPr lang="tr-TR" sz="2400" dirty="0">
                <a:latin typeface="Raleway" panose="020B0503030101060003" pitchFamily="34" charset="0"/>
              </a:rPr>
              <a:t>Günlük rutin işlerinizde yaşadığınız değişikliklerden sonra günlük işlerinize dönebilmek için (çok acele etmeden) çaba harcamalısınız. Eskisi gibi aynı saatlerde yemeğinizi yemek ya da uyumak, çocukların okula gitmesini sağlamak ve işe gitmek gibi. Günlük rutinlerinizin devam etmesi normalleşme sürecinize katkı sağlayacaktır.</a:t>
            </a:r>
          </a:p>
        </p:txBody>
      </p:sp>
      <p:sp>
        <p:nvSpPr>
          <p:cNvPr id="4" name="1 Başlık">
            <a:extLst>
              <a:ext uri="{FF2B5EF4-FFF2-40B4-BE49-F238E27FC236}">
                <a16:creationId xmlns:a16="http://schemas.microsoft.com/office/drawing/2014/main" id="{F1B1D0A8-CA7C-3542-917C-66178C45EA42}"/>
              </a:ext>
            </a:extLst>
          </p:cNvPr>
          <p:cNvSpPr txBox="1">
            <a:spLocks/>
          </p:cNvSpPr>
          <p:nvPr/>
        </p:nvSpPr>
        <p:spPr>
          <a:xfrm>
            <a:off x="983432" y="575051"/>
            <a:ext cx="7016620"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200" dirty="0">
                <a:solidFill>
                  <a:schemeClr val="tx1"/>
                </a:solidFill>
                <a:latin typeface="Caveat Brush" pitchFamily="2" charset="0"/>
              </a:rPr>
              <a:t>KENDİNİZE NASIL YARDIMCI OLABİLİRSİNİZ?</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560160"/>
            <a:ext cx="10972800" cy="4389120"/>
          </a:xfrm>
        </p:spPr>
        <p:txBody>
          <a:bodyPr/>
          <a:lstStyle/>
          <a:p>
            <a:pPr>
              <a:lnSpc>
                <a:spcPct val="150000"/>
              </a:lnSpc>
              <a:buNone/>
            </a:pPr>
            <a:r>
              <a:rPr lang="tr-TR" b="1" dirty="0">
                <a:latin typeface="Raleway" panose="020B0503030101060003" pitchFamily="34" charset="0"/>
              </a:rPr>
              <a:t>	</a:t>
            </a:r>
            <a:r>
              <a:rPr lang="tr-TR" sz="2400" b="1" dirty="0">
                <a:latin typeface="Raleway" panose="020B0503030101060003" pitchFamily="34" charset="0"/>
              </a:rPr>
              <a:t>AİLENİZ VE ARKADAŞLARINIZLA ZAMAN GEÇİRİN</a:t>
            </a:r>
          </a:p>
          <a:p>
            <a:pPr>
              <a:lnSpc>
                <a:spcPct val="150000"/>
              </a:lnSpc>
            </a:pPr>
            <a:r>
              <a:rPr lang="tr-TR" sz="2400" dirty="0">
                <a:latin typeface="Raleway" panose="020B0503030101060003" pitchFamily="34" charset="0"/>
              </a:rPr>
              <a:t>Yakınlarınızla, arkadaşlarınızla ya da sevdiklerinizle iletişim kurmak oldukça yararlı ve önemlidir. Zaman zaman içinizden gelmese bile onlarla yaşadıklarınız hakkında konuşun. Bazen yalnız kalmak istemeniz oldukça normaldir ancak kendinizi sevdiklerinizden uzaklaştırıp izole etmeyin.</a:t>
            </a:r>
          </a:p>
        </p:txBody>
      </p:sp>
      <p:sp>
        <p:nvSpPr>
          <p:cNvPr id="4" name="1 Başlık">
            <a:extLst>
              <a:ext uri="{FF2B5EF4-FFF2-40B4-BE49-F238E27FC236}">
                <a16:creationId xmlns:a16="http://schemas.microsoft.com/office/drawing/2014/main" id="{18727C81-A6F2-B148-82C1-CF74F1E0AB6F}"/>
              </a:ext>
            </a:extLst>
          </p:cNvPr>
          <p:cNvSpPr txBox="1">
            <a:spLocks/>
          </p:cNvSpPr>
          <p:nvPr/>
        </p:nvSpPr>
        <p:spPr>
          <a:xfrm>
            <a:off x="983432" y="467747"/>
            <a:ext cx="7016620"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200" dirty="0">
                <a:solidFill>
                  <a:schemeClr val="tx1"/>
                </a:solidFill>
                <a:latin typeface="Caveat Brush" pitchFamily="2" charset="0"/>
              </a:rPr>
              <a:t>KENDİNİZE NASIL YARDIMCI OLABİLİRSİNİZ?</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776184"/>
            <a:ext cx="10972800" cy="4389120"/>
          </a:xfrm>
        </p:spPr>
        <p:txBody>
          <a:bodyPr/>
          <a:lstStyle/>
          <a:p>
            <a:pPr>
              <a:lnSpc>
                <a:spcPct val="150000"/>
              </a:lnSpc>
              <a:buNone/>
            </a:pPr>
            <a:r>
              <a:rPr lang="tr-TR" b="1" dirty="0">
                <a:latin typeface="Raleway" panose="020B0503030101060003" pitchFamily="34" charset="0"/>
              </a:rPr>
              <a:t>	</a:t>
            </a:r>
            <a:r>
              <a:rPr lang="tr-TR" sz="2400" b="1" dirty="0">
                <a:latin typeface="Raleway" panose="020B0503030101060003" pitchFamily="34" charset="0"/>
              </a:rPr>
              <a:t>DUYGU VE DÜŞÜNCELERİNİZİ PAYLAŞIN</a:t>
            </a:r>
          </a:p>
          <a:p>
            <a:pPr>
              <a:lnSpc>
                <a:spcPct val="150000"/>
              </a:lnSpc>
            </a:pPr>
            <a:r>
              <a:rPr lang="tr-TR" sz="2400" dirty="0">
                <a:latin typeface="Raleway" panose="020B0503030101060003" pitchFamily="34" charset="0"/>
              </a:rPr>
              <a:t>Sizi anlayabildiğini düşündüğünüz diğer insanlara yaşadıklarınızı anlatın. Yaşadıklarınız hakkında konuşurken olaylarla birlikte, izlenimlerinizden, düşüncelerinizden ve duygularınızdan da bahsedin. Birileriyle konuşmak, toparlanmaya ve olup biteni daha iyi anlamanıza yardımcı olur.</a:t>
            </a:r>
          </a:p>
        </p:txBody>
      </p:sp>
      <p:sp>
        <p:nvSpPr>
          <p:cNvPr id="4" name="1 Başlık">
            <a:extLst>
              <a:ext uri="{FF2B5EF4-FFF2-40B4-BE49-F238E27FC236}">
                <a16:creationId xmlns:a16="http://schemas.microsoft.com/office/drawing/2014/main" id="{16D9124F-2B9E-234F-9060-3E4CAEAE0538}"/>
              </a:ext>
            </a:extLst>
          </p:cNvPr>
          <p:cNvSpPr txBox="1">
            <a:spLocks/>
          </p:cNvSpPr>
          <p:nvPr/>
        </p:nvSpPr>
        <p:spPr>
          <a:xfrm>
            <a:off x="983432" y="467747"/>
            <a:ext cx="7016620"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200" dirty="0">
                <a:solidFill>
                  <a:schemeClr val="tx1"/>
                </a:solidFill>
                <a:latin typeface="Caveat Brush" pitchFamily="2" charset="0"/>
              </a:rPr>
              <a:t>KENDİNİZE NASIL YARDIMCI OLABİLİRSİNİZ?</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848192"/>
            <a:ext cx="10972800" cy="4389120"/>
          </a:xfrm>
        </p:spPr>
        <p:txBody>
          <a:bodyPr/>
          <a:lstStyle/>
          <a:p>
            <a:pPr>
              <a:lnSpc>
                <a:spcPct val="150000"/>
              </a:lnSpc>
              <a:buNone/>
            </a:pPr>
            <a:r>
              <a:rPr lang="tr-TR" b="1" dirty="0">
                <a:latin typeface="Raleway" panose="020B0503030101060003" pitchFamily="34" charset="0"/>
              </a:rPr>
              <a:t>	</a:t>
            </a:r>
            <a:r>
              <a:rPr lang="tr-TR" sz="2400" b="1" dirty="0">
                <a:latin typeface="Raleway" panose="020B0503030101060003" pitchFamily="34" charset="0"/>
              </a:rPr>
              <a:t>YAŞADIKLARINIZI YAZMAYI DENEYİN</a:t>
            </a:r>
          </a:p>
          <a:p>
            <a:pPr>
              <a:lnSpc>
                <a:spcPct val="150000"/>
              </a:lnSpc>
            </a:pPr>
            <a:r>
              <a:rPr lang="tr-TR" sz="2400" dirty="0">
                <a:latin typeface="Raleway" panose="020B0503030101060003" pitchFamily="34" charset="0"/>
              </a:rPr>
              <a:t>Şayet yaşadıklarınızı birileriyle konuşmaya hazır değilseniz bunları kaleme almanın da oldukça yararlı olduğu bilinmektedir. Yaşadıklarınızı yazarken sadece olayları değil, duygu ve düşüncelerinizi de yazmak size iyi gelecektir.</a:t>
            </a:r>
          </a:p>
        </p:txBody>
      </p:sp>
      <p:sp>
        <p:nvSpPr>
          <p:cNvPr id="4" name="1 Başlık">
            <a:extLst>
              <a:ext uri="{FF2B5EF4-FFF2-40B4-BE49-F238E27FC236}">
                <a16:creationId xmlns:a16="http://schemas.microsoft.com/office/drawing/2014/main" id="{D7D910F2-4463-DE42-98AB-65BC8CF1F082}"/>
              </a:ext>
            </a:extLst>
          </p:cNvPr>
          <p:cNvSpPr txBox="1">
            <a:spLocks/>
          </p:cNvSpPr>
          <p:nvPr/>
        </p:nvSpPr>
        <p:spPr>
          <a:xfrm>
            <a:off x="983432" y="467884"/>
            <a:ext cx="7016620"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200" dirty="0">
                <a:solidFill>
                  <a:schemeClr val="tx1"/>
                </a:solidFill>
                <a:latin typeface="Caveat Brush" pitchFamily="2" charset="0"/>
              </a:rPr>
              <a:t>KENDİNİZE NASIL YARDIMCI OLABİLİRSİNİZ?</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848192"/>
            <a:ext cx="10972800" cy="4389120"/>
          </a:xfrm>
        </p:spPr>
        <p:txBody>
          <a:bodyPr>
            <a:normAutofit/>
          </a:bodyPr>
          <a:lstStyle/>
          <a:p>
            <a:pPr>
              <a:lnSpc>
                <a:spcPct val="150000"/>
              </a:lnSpc>
              <a:buNone/>
            </a:pPr>
            <a:r>
              <a:rPr lang="tr-TR" sz="2400" b="1" dirty="0">
                <a:latin typeface="Raleway" panose="020B0503030101060003" pitchFamily="34" charset="0"/>
              </a:rPr>
              <a:t>	ANİ KARARLAR ALMAYIN</a:t>
            </a:r>
          </a:p>
          <a:p>
            <a:pPr>
              <a:lnSpc>
                <a:spcPct val="150000"/>
              </a:lnSpc>
            </a:pPr>
            <a:r>
              <a:rPr lang="tr-TR" sz="2400" dirty="0">
                <a:latin typeface="Raleway" panose="020B0503030101060003" pitchFamily="34" charset="0"/>
              </a:rPr>
              <a:t>Dünyaya, yaşama, geleceğe, amaçlarımıza ve ilişkilerimize yönelik duygu ve düşüncelerimiz sarsılmış olabilir. Bu yüzden yaşamınızı bütünüyle değiştirecek ani kararlar vermeyin. Yaşadıklarınızı değerlendirirken sabırlı olun. Yaşamınızla ilgili ani bir karar vermeden önce mutlaka sevdiğiniz ve güvendiğiniz insanlarla konuşarak yaşadıklarınızı yeniden değerlendirmeye çalışın.</a:t>
            </a:r>
          </a:p>
        </p:txBody>
      </p:sp>
      <p:sp>
        <p:nvSpPr>
          <p:cNvPr id="4" name="1 Başlık">
            <a:extLst>
              <a:ext uri="{FF2B5EF4-FFF2-40B4-BE49-F238E27FC236}">
                <a16:creationId xmlns:a16="http://schemas.microsoft.com/office/drawing/2014/main" id="{B3C4B2D5-DC7A-F04F-B789-78D421FA9C45}"/>
              </a:ext>
            </a:extLst>
          </p:cNvPr>
          <p:cNvSpPr txBox="1">
            <a:spLocks/>
          </p:cNvSpPr>
          <p:nvPr/>
        </p:nvSpPr>
        <p:spPr>
          <a:xfrm>
            <a:off x="983432" y="446113"/>
            <a:ext cx="7016620"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200" dirty="0">
                <a:solidFill>
                  <a:schemeClr val="tx1"/>
                </a:solidFill>
                <a:latin typeface="Caveat Brush" pitchFamily="2" charset="0"/>
              </a:rPr>
              <a:t>KENDİNİZE NASIL YARDIMCI OLABİLİRSİNİZ?</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420619" y="217642"/>
            <a:ext cx="3411511"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AMAÇ VE HEDEFLER</a:t>
            </a:r>
          </a:p>
        </p:txBody>
      </p:sp>
      <p:sp>
        <p:nvSpPr>
          <p:cNvPr id="4" name="Metin kutusu 3"/>
          <p:cNvSpPr txBox="1"/>
          <p:nvPr/>
        </p:nvSpPr>
        <p:spPr>
          <a:xfrm>
            <a:off x="881026" y="1916996"/>
            <a:ext cx="10369152" cy="3539430"/>
          </a:xfrm>
          <a:prstGeom prst="rect">
            <a:avLst/>
          </a:prstGeom>
          <a:noFill/>
        </p:spPr>
        <p:txBody>
          <a:bodyPr wrap="square" rtlCol="0">
            <a:spAutoFit/>
          </a:bodyPr>
          <a:lstStyle/>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Acil durumlar/afet durumları ve sonrasında</a:t>
            </a:r>
            <a:r>
              <a:rPr lang="tr-TR" sz="2800" dirty="0">
                <a:latin typeface="Raleway" panose="020B0503030101060003" pitchFamily="34" charset="0"/>
              </a:rPr>
              <a:t> çocuklar  ve aileleri üzerinde yarattığı olumsuz etkileri azaltmak</a:t>
            </a:r>
          </a:p>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Acil durumlar/afet durumları ve sonrasında,</a:t>
            </a:r>
            <a:r>
              <a:rPr lang="tr-TR" sz="2800" dirty="0">
                <a:latin typeface="Raleway" panose="020B0503030101060003" pitchFamily="34" charset="0"/>
              </a:rPr>
              <a:t> çocuk ve ailelerin uyum sürecine destek olmak</a:t>
            </a:r>
          </a:p>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Acil durumlar/afet durumları ve sonrasında,</a:t>
            </a:r>
            <a:r>
              <a:rPr lang="tr-TR" sz="2800" dirty="0">
                <a:latin typeface="Raleway" panose="020B0503030101060003" pitchFamily="34" charset="0"/>
              </a:rPr>
              <a:t> ailelerin çocuklarına nasıl destek olacakları hakkında bilgi vermek</a:t>
            </a:r>
          </a:p>
          <a:p>
            <a:pPr marL="457200" indent="-457200">
              <a:buFont typeface="Arial" panose="020B0604020202020204" pitchFamily="34" charset="0"/>
              <a:buChar char="•"/>
            </a:pPr>
            <a:r>
              <a:rPr lang="tr-TR" sz="2800" dirty="0">
                <a:latin typeface="Raleway" panose="020B0503030101060003" pitchFamily="34" charset="0"/>
              </a:rPr>
              <a:t>Okullarda acil durumlar/afet durumları ile ilgili psikososyal destek çalışmalarını gerçekleştirmek</a:t>
            </a:r>
            <a:endParaRPr lang="tr-TR" sz="2800" dirty="0">
              <a:latin typeface="Raleway" panose="020B0503030101060003" pitchFamily="34" charset="0"/>
              <a:ea typeface="Calibri" panose="020F0502020204030204" pitchFamily="34" charset="0"/>
            </a:endParaRPr>
          </a:p>
        </p:txBody>
      </p:sp>
    </p:spTree>
    <p:extLst>
      <p:ext uri="{BB962C8B-B14F-4D97-AF65-F5344CB8AC3E}">
        <p14:creationId xmlns:p14="http://schemas.microsoft.com/office/powerpoint/2010/main" val="1322544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935682"/>
            <a:ext cx="10972800" cy="4389120"/>
          </a:xfrm>
        </p:spPr>
        <p:txBody>
          <a:bodyPr>
            <a:normAutofit/>
          </a:bodyPr>
          <a:lstStyle/>
          <a:p>
            <a:pPr>
              <a:lnSpc>
                <a:spcPct val="150000"/>
              </a:lnSpc>
              <a:buNone/>
            </a:pPr>
            <a:r>
              <a:rPr lang="tr-TR" sz="2400" b="1" dirty="0">
                <a:latin typeface="Raleway" panose="020B0503030101060003" pitchFamily="34" charset="0"/>
              </a:rPr>
              <a:t>	MEDYAYI SAĞLIKLI KULLANIN</a:t>
            </a:r>
          </a:p>
          <a:p>
            <a:pPr>
              <a:lnSpc>
                <a:spcPct val="150000"/>
              </a:lnSpc>
            </a:pPr>
            <a:r>
              <a:rPr lang="tr-TR" sz="2400" dirty="0">
                <a:latin typeface="Raleway" panose="020B0503030101060003" pitchFamily="34" charset="0"/>
              </a:rPr>
              <a:t>Medya ya da sosyal medya üzerinden sel sonrası ne olup bittiğini öğrenmek istemeniz oldukça doğaldır. Ancak ilgili haberleri aşırı şekilde takip etmekten, sürekli tekrarlayan zorlayıcı görüntüleri izlemekten vb. kaçının. Sel ile ilgili görüntü, resim, haber ve tartışmalara gereğinden fazla odaklanmak tepkilerinizin artmasına neden olabilir.</a:t>
            </a:r>
          </a:p>
        </p:txBody>
      </p:sp>
      <p:sp>
        <p:nvSpPr>
          <p:cNvPr id="4" name="1 Başlık">
            <a:extLst>
              <a:ext uri="{FF2B5EF4-FFF2-40B4-BE49-F238E27FC236}">
                <a16:creationId xmlns:a16="http://schemas.microsoft.com/office/drawing/2014/main" id="{7C8F094D-E2E9-F742-B204-D0E105F740FC}"/>
              </a:ext>
            </a:extLst>
          </p:cNvPr>
          <p:cNvSpPr txBox="1">
            <a:spLocks/>
          </p:cNvSpPr>
          <p:nvPr/>
        </p:nvSpPr>
        <p:spPr>
          <a:xfrm>
            <a:off x="983432" y="620688"/>
            <a:ext cx="7016620"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200" dirty="0">
                <a:solidFill>
                  <a:schemeClr val="tx1"/>
                </a:solidFill>
                <a:latin typeface="Caveat Brush" pitchFamily="2" charset="0"/>
              </a:rPr>
              <a:t>KENDİNİZE NASIL YARDIMCI OLABİLİRSİNİZ?</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83432" y="1162432"/>
            <a:ext cx="7875037" cy="936170"/>
          </a:xfrm>
        </p:spPr>
        <p:txBody>
          <a:bodyPr anchor="ctr">
            <a:noAutofit/>
          </a:bodyPr>
          <a:lstStyle/>
          <a:p>
            <a:pPr algn="l"/>
            <a:r>
              <a:rPr lang="tr-TR" sz="3200" dirty="0">
                <a:solidFill>
                  <a:schemeClr val="tx1"/>
                </a:solidFill>
                <a:latin typeface="Caveat Brush" pitchFamily="2" charset="0"/>
              </a:rPr>
              <a:t>NE ZAMAN DESTEK ALMALIYIM?</a:t>
            </a:r>
          </a:p>
        </p:txBody>
      </p:sp>
      <p:sp>
        <p:nvSpPr>
          <p:cNvPr id="3" name="2 İçerik Yer Tutucusu"/>
          <p:cNvSpPr>
            <a:spLocks noGrp="1"/>
          </p:cNvSpPr>
          <p:nvPr>
            <p:ph idx="1"/>
          </p:nvPr>
        </p:nvSpPr>
        <p:spPr>
          <a:xfrm>
            <a:off x="609600" y="2208232"/>
            <a:ext cx="10972800" cy="4389120"/>
          </a:xfrm>
        </p:spPr>
        <p:txBody>
          <a:bodyPr>
            <a:normAutofit/>
          </a:bodyPr>
          <a:lstStyle/>
          <a:p>
            <a:pPr>
              <a:lnSpc>
                <a:spcPct val="150000"/>
              </a:lnSpc>
            </a:pPr>
            <a:r>
              <a:rPr lang="tr-TR" sz="2400" dirty="0">
                <a:latin typeface="Raleway" panose="020B0503030101060003" pitchFamily="34" charset="0"/>
              </a:rPr>
              <a:t>Zamanla </a:t>
            </a:r>
            <a:r>
              <a:rPr lang="tr-TR" sz="2400" i="1" dirty="0">
                <a:latin typeface="Raleway" panose="020B0503030101060003" pitchFamily="34" charset="0"/>
              </a:rPr>
              <a:t>bu tepkilerin yoğunluğunun azalması </a:t>
            </a:r>
            <a:r>
              <a:rPr lang="tr-TR" sz="2400" dirty="0">
                <a:latin typeface="Raleway" panose="020B0503030101060003" pitchFamily="34" charset="0"/>
              </a:rPr>
              <a:t>beklenir. </a:t>
            </a:r>
            <a:endParaRPr lang="tr-TR" dirty="0">
              <a:latin typeface="Raleway" panose="020B0503030101060003" pitchFamily="34" charset="0"/>
            </a:endParaRPr>
          </a:p>
          <a:p>
            <a:pPr>
              <a:lnSpc>
                <a:spcPct val="150000"/>
              </a:lnSpc>
            </a:pPr>
            <a:r>
              <a:rPr lang="tr-TR" sz="2400" dirty="0">
                <a:latin typeface="Raleway" panose="020B0503030101060003" pitchFamily="34" charset="0"/>
              </a:rPr>
              <a:t>Ancak yaklaşık bir ay geçmesine rağmen bu tepkilerde herhangi bir azalma olmuyorsa ya da bu davranışların sıklığı ve şiddeti giderek artıyorsa zaman kaybetmeden mutlaka rehberlik ve psikolojik danışma servisine, rehberlik ve araştırma merkezine ya da bir ruh sağlığı uzmanına başvurun.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268760"/>
            <a:ext cx="10972800" cy="5110269"/>
          </a:xfrm>
        </p:spPr>
        <p:txBody>
          <a:bodyPr>
            <a:noAutofit/>
          </a:bodyPr>
          <a:lstStyle/>
          <a:p>
            <a:pPr marL="0" indent="0" algn="just">
              <a:buNone/>
            </a:pPr>
            <a:r>
              <a:rPr lang="tr-TR" sz="2100" dirty="0">
                <a:latin typeface="Raleway" panose="020B0503030101060003" pitchFamily="34" charset="0"/>
              </a:rPr>
              <a:t>Bu süreçte yaşadığınız yoğun stres ve kaygı ile başa çıkamadığınızı düşünüyorsanız psikolojik yardım almak uygun bir yaklaşım olacaktır. </a:t>
            </a:r>
          </a:p>
          <a:p>
            <a:pPr marL="0" indent="0">
              <a:buNone/>
            </a:pPr>
            <a:r>
              <a:rPr lang="tr-TR" sz="2100" dirty="0">
                <a:latin typeface="Raleway" panose="020B0503030101060003" pitchFamily="34" charset="0"/>
              </a:rPr>
              <a:t>Özellikle; </a:t>
            </a:r>
          </a:p>
          <a:p>
            <a:r>
              <a:rPr lang="tr-TR" sz="2100" dirty="0">
                <a:latin typeface="Raleway" panose="020B0503030101060003" pitchFamily="34" charset="0"/>
              </a:rPr>
              <a:t>Duygusal, fiziksel, bilişsel tepkilerinizde zamanla herhangi bir azalma olmuyorsa, </a:t>
            </a:r>
          </a:p>
          <a:p>
            <a:r>
              <a:rPr lang="tr-TR" sz="2100" dirty="0">
                <a:latin typeface="Raleway" panose="020B0503030101060003" pitchFamily="34" charset="0"/>
              </a:rPr>
              <a:t>Bu tepkilerin sıklığı ve yoğunluğu giderek artıyorsa, </a:t>
            </a:r>
          </a:p>
          <a:p>
            <a:r>
              <a:rPr lang="tr-TR" sz="2100" dirty="0">
                <a:latin typeface="Raleway" panose="020B0503030101060003" pitchFamily="34" charset="0"/>
              </a:rPr>
              <a:t>Bu tepkiler sizin günlük hayatınızı (ailenizi, işinizi ve arkadaşlık ilişkilerinizi ) ciddi şekilde olumsuz etkiliyorsa, </a:t>
            </a:r>
          </a:p>
          <a:p>
            <a:r>
              <a:rPr lang="tr-TR" sz="2100" dirty="0">
                <a:latin typeface="Raleway" panose="020B0503030101060003" pitchFamily="34" charset="0"/>
              </a:rPr>
              <a:t>Bir nedeni olmaksızın, çok yoğun korku ve endişe yaşıyorsanız,</a:t>
            </a:r>
          </a:p>
          <a:p>
            <a:r>
              <a:rPr lang="tr-TR" sz="2100" dirty="0">
                <a:latin typeface="Raleway" panose="020B0503030101060003" pitchFamily="34" charset="0"/>
              </a:rPr>
              <a:t>Aşırı kaygı ve panik belirtileri gösteriyorsanız (nefessiz kalma, sürekli titreme ve baş dönmesi, kalp atışının sürekli hızlanması, yüksek tansiyon, aşırı irkilme tepkileri vb.), </a:t>
            </a:r>
          </a:p>
          <a:p>
            <a:r>
              <a:rPr lang="tr-TR" sz="2100" dirty="0">
                <a:latin typeface="Raleway" panose="020B0503030101060003" pitchFamily="34" charset="0"/>
              </a:rPr>
              <a:t>Geleceğe ve sevdiklerinize dair yoğun endişe ve umutsuzluk hissediyorsanız</a:t>
            </a:r>
          </a:p>
          <a:p>
            <a:pPr marL="0" indent="0">
              <a:buNone/>
            </a:pPr>
            <a:endParaRPr lang="tr-TR" sz="2100" b="1" dirty="0">
              <a:latin typeface="Raleway" panose="020B0503030101060003" pitchFamily="34" charset="0"/>
            </a:endParaRPr>
          </a:p>
          <a:p>
            <a:pPr marL="0" indent="0">
              <a:buNone/>
            </a:pPr>
            <a:r>
              <a:rPr lang="tr-TR" sz="2100" b="1" dirty="0">
                <a:latin typeface="Raleway" panose="020B0503030101060003" pitchFamily="34" charset="0"/>
              </a:rPr>
              <a:t>HİÇ ZAMAN KAYBETMEDEN MUTLAKA BİR UZMANA BAŞVURUN.</a:t>
            </a:r>
          </a:p>
        </p:txBody>
      </p:sp>
      <p:sp>
        <p:nvSpPr>
          <p:cNvPr id="6" name="1 Başlık">
            <a:extLst>
              <a:ext uri="{FF2B5EF4-FFF2-40B4-BE49-F238E27FC236}">
                <a16:creationId xmlns:a16="http://schemas.microsoft.com/office/drawing/2014/main" id="{47F49ECF-2E93-E541-A0FA-92B8FD91252B}"/>
              </a:ext>
            </a:extLst>
          </p:cNvPr>
          <p:cNvSpPr txBox="1">
            <a:spLocks/>
          </p:cNvSpPr>
          <p:nvPr/>
        </p:nvSpPr>
        <p:spPr>
          <a:xfrm>
            <a:off x="983432" y="188640"/>
            <a:ext cx="7875037" cy="9361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3200" dirty="0">
                <a:latin typeface="Caveat Brush" pitchFamily="2" charset="0"/>
              </a:rPr>
              <a:t>NE ZAMAN DESTEK ALMALIYIM?</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Dikdörtgen 13"/>
          <p:cNvSpPr>
            <a:spLocks noChangeArrowheads="1"/>
          </p:cNvSpPr>
          <p:nvPr/>
        </p:nvSpPr>
        <p:spPr bwMode="auto">
          <a:xfrm>
            <a:off x="719666" y="476672"/>
            <a:ext cx="732054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3200" dirty="0">
                <a:latin typeface="Caveat Brush" pitchFamily="2" charset="0"/>
                <a:cs typeface="Times New Roman" panose="02020603050405020304" pitchFamily="18" charset="0"/>
              </a:rPr>
              <a:t>SEL SONRASI ÇOCUKLARDA GÖRÜLEBİLECEK TEPKİLER</a:t>
            </a:r>
          </a:p>
        </p:txBody>
      </p:sp>
      <p:sp>
        <p:nvSpPr>
          <p:cNvPr id="9221" name="Metin kutusu 17"/>
          <p:cNvSpPr txBox="1">
            <a:spLocks noChangeArrowheads="1"/>
          </p:cNvSpPr>
          <p:nvPr/>
        </p:nvSpPr>
        <p:spPr bwMode="auto">
          <a:xfrm>
            <a:off x="719666" y="1916832"/>
            <a:ext cx="11233151" cy="224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buFont typeface="Wingdings" panose="05000000000000000000" pitchFamily="2" charset="2"/>
              <a:buChar char="Ø"/>
            </a:pPr>
            <a:r>
              <a:rPr lang="tr-TR" altLang="tr-TR" sz="2400" dirty="0">
                <a:latin typeface="Raleway" panose="020B0503030101060003" pitchFamily="34" charset="0"/>
              </a:rPr>
              <a:t>Her çocukta farklı tepkilere yol açabileceği unutulmamalıdır. </a:t>
            </a:r>
          </a:p>
          <a:p>
            <a:pPr eaLnBrk="1" hangingPunct="1">
              <a:lnSpc>
                <a:spcPct val="150000"/>
              </a:lnSpc>
              <a:buFont typeface="Wingdings" panose="05000000000000000000" pitchFamily="2" charset="2"/>
              <a:buChar char="Ø"/>
            </a:pPr>
            <a:r>
              <a:rPr lang="tr-TR" altLang="tr-TR" sz="2400" dirty="0">
                <a:latin typeface="Raleway" panose="020B0503030101060003" pitchFamily="34" charset="0"/>
              </a:rPr>
              <a:t>Her çocuk sel sırası ve sonrası yaşanabilecek travmalara aynı tepkileri vermez ya da aynı düzeyde etkilenmez.</a:t>
            </a:r>
          </a:p>
          <a:p>
            <a:pPr eaLnBrk="1" hangingPunct="1">
              <a:lnSpc>
                <a:spcPct val="150000"/>
              </a:lnSpc>
              <a:buFont typeface="Wingdings" panose="05000000000000000000" pitchFamily="2" charset="2"/>
              <a:buChar char="Ø"/>
            </a:pPr>
            <a:r>
              <a:rPr lang="tr-TR" altLang="tr-TR" sz="2400" dirty="0">
                <a:latin typeface="Raleway" panose="020B0503030101060003" pitchFamily="34" charset="0"/>
              </a:rPr>
              <a:t>Dolayısıyla sel sonrası verilecek tepkilerde bireysel farklılıklar esastır.</a:t>
            </a:r>
          </a:p>
        </p:txBody>
      </p:sp>
    </p:spTree>
    <p:extLst>
      <p:ext uri="{BB962C8B-B14F-4D97-AF65-F5344CB8AC3E}">
        <p14:creationId xmlns:p14="http://schemas.microsoft.com/office/powerpoint/2010/main" val="30534506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Başlık 1"/>
          <p:cNvSpPr>
            <a:spLocks noGrp="1"/>
          </p:cNvSpPr>
          <p:nvPr>
            <p:ph type="title"/>
          </p:nvPr>
        </p:nvSpPr>
        <p:spPr>
          <a:xfrm>
            <a:off x="2602290" y="620688"/>
            <a:ext cx="6618515" cy="947057"/>
          </a:xfrm>
        </p:spPr>
        <p:txBody>
          <a:bodyPr>
            <a:noAutofit/>
          </a:bodyPr>
          <a:lstStyle/>
          <a:p>
            <a:r>
              <a:rPr lang="tr-TR" sz="3600" dirty="0">
                <a:solidFill>
                  <a:schemeClr val="tx1"/>
                </a:solidFill>
                <a:latin typeface="Caveat Brush" pitchFamily="2" charset="0"/>
              </a:rPr>
              <a:t>0-5 YAŞ ARASI</a:t>
            </a:r>
            <a:br>
              <a:rPr lang="tr-TR" sz="3600" dirty="0">
                <a:solidFill>
                  <a:schemeClr val="tx1"/>
                </a:solidFill>
                <a:latin typeface="Caveat Brush" pitchFamily="2" charset="0"/>
              </a:rPr>
            </a:br>
            <a:r>
              <a:rPr lang="tr-TR" sz="3600" dirty="0">
                <a:solidFill>
                  <a:schemeClr val="tx1"/>
                </a:solidFill>
                <a:latin typeface="Caveat Brush" pitchFamily="2" charset="0"/>
              </a:rPr>
              <a:t>ÇOCUKLARIN TEPKİLERİ</a:t>
            </a:r>
          </a:p>
        </p:txBody>
      </p:sp>
      <p:sp>
        <p:nvSpPr>
          <p:cNvPr id="7" name="İçerik Yer Tutucusu 2"/>
          <p:cNvSpPr txBox="1">
            <a:spLocks/>
          </p:cNvSpPr>
          <p:nvPr/>
        </p:nvSpPr>
        <p:spPr>
          <a:xfrm>
            <a:off x="814615" y="2276872"/>
            <a:ext cx="5096933" cy="356125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9pPr>
          </a:lstStyle>
          <a:p>
            <a:pPr>
              <a:defRPr/>
            </a:pPr>
            <a:r>
              <a:rPr lang="tr-TR" sz="2200" dirty="0">
                <a:latin typeface="Raleway" panose="020B0503030101060003" pitchFamily="34" charset="0"/>
              </a:rPr>
              <a:t>Ebeveynlerin yanından ayrılmak istememe</a:t>
            </a:r>
          </a:p>
          <a:p>
            <a:pPr>
              <a:defRPr/>
            </a:pPr>
            <a:r>
              <a:rPr lang="tr-TR" sz="2200" dirty="0">
                <a:latin typeface="Raleway" panose="020B0503030101060003" pitchFamily="34" charset="0"/>
              </a:rPr>
              <a:t>Sürekli ağlama ya da ağlamaklı olma,</a:t>
            </a:r>
          </a:p>
          <a:p>
            <a:pPr>
              <a:defRPr/>
            </a:pPr>
            <a:r>
              <a:rPr lang="tr-TR" sz="2200" dirty="0">
                <a:latin typeface="Raleway" panose="020B0503030101060003" pitchFamily="34" charset="0"/>
              </a:rPr>
              <a:t>Huzursuzluk hissetme, huysuz ve sinirli olma</a:t>
            </a:r>
          </a:p>
          <a:p>
            <a:pPr>
              <a:lnSpc>
                <a:spcPct val="150000"/>
              </a:lnSpc>
              <a:defRPr/>
            </a:pPr>
            <a:r>
              <a:rPr lang="tr-TR" sz="2200" dirty="0">
                <a:latin typeface="Raleway" panose="020B0503030101060003" pitchFamily="34" charset="0"/>
              </a:rPr>
              <a:t>Öfke nöbetleri geçirme</a:t>
            </a:r>
          </a:p>
          <a:p>
            <a:pPr>
              <a:defRPr/>
            </a:pPr>
            <a:r>
              <a:rPr lang="tr-TR" sz="2200" dirty="0">
                <a:latin typeface="Raleway" panose="020B0503030101060003" pitchFamily="34" charset="0"/>
              </a:rPr>
              <a:t>Karın ağrısı ya da baş ağrısı gibi fiziksel şikâyetler</a:t>
            </a:r>
          </a:p>
        </p:txBody>
      </p:sp>
      <p:sp>
        <p:nvSpPr>
          <p:cNvPr id="8" name="İçerik Yer Tutucusu 3"/>
          <p:cNvSpPr txBox="1">
            <a:spLocks/>
          </p:cNvSpPr>
          <p:nvPr/>
        </p:nvSpPr>
        <p:spPr>
          <a:xfrm>
            <a:off x="6106282" y="2276872"/>
            <a:ext cx="5096933" cy="356125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9pPr>
          </a:lstStyle>
          <a:p>
            <a:pPr>
              <a:defRPr/>
            </a:pPr>
            <a:r>
              <a:rPr lang="tr-TR" sz="2200" dirty="0">
                <a:latin typeface="Raleway" panose="020B0503030101060003" pitchFamily="34" charset="0"/>
              </a:rPr>
              <a:t>Parmak emme ya da alt ıslatma</a:t>
            </a:r>
          </a:p>
          <a:p>
            <a:pPr>
              <a:defRPr/>
            </a:pPr>
            <a:r>
              <a:rPr lang="tr-TR" sz="2200" dirty="0">
                <a:latin typeface="Raleway" panose="020B0503030101060003" pitchFamily="34" charset="0"/>
              </a:rPr>
              <a:t>Aşırı ürkeklik ya da korkuların başlaması (yalnız kalma, karanlık, hayalet vb.)</a:t>
            </a:r>
          </a:p>
          <a:p>
            <a:pPr>
              <a:defRPr/>
            </a:pPr>
            <a:r>
              <a:rPr lang="tr-TR" sz="2200" dirty="0">
                <a:latin typeface="Raleway" panose="020B0503030101060003" pitchFamily="34" charset="0"/>
              </a:rPr>
              <a:t>Oyunlarda sürekli depremi canlandırma/yaşama</a:t>
            </a:r>
          </a:p>
          <a:p>
            <a:pPr>
              <a:defRPr/>
            </a:pPr>
            <a:r>
              <a:rPr lang="tr-TR" sz="2200" dirty="0">
                <a:latin typeface="Raleway" panose="020B0503030101060003" pitchFamily="34" charset="0"/>
              </a:rPr>
              <a:t>Konuşma zorluğu yaşamaya başlama</a:t>
            </a:r>
          </a:p>
        </p:txBody>
      </p:sp>
    </p:spTree>
    <p:extLst>
      <p:ext uri="{BB962C8B-B14F-4D97-AF65-F5344CB8AC3E}">
        <p14:creationId xmlns:p14="http://schemas.microsoft.com/office/powerpoint/2010/main" val="10879552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Başlık 1"/>
          <p:cNvSpPr>
            <a:spLocks noGrp="1"/>
          </p:cNvSpPr>
          <p:nvPr>
            <p:ph type="title"/>
          </p:nvPr>
        </p:nvSpPr>
        <p:spPr>
          <a:xfrm>
            <a:off x="2553607" y="548680"/>
            <a:ext cx="6695319" cy="887693"/>
          </a:xfrm>
        </p:spPr>
        <p:txBody>
          <a:bodyPr>
            <a:noAutofit/>
          </a:bodyPr>
          <a:lstStyle/>
          <a:p>
            <a:r>
              <a:rPr lang="tr-TR" sz="3600" dirty="0">
                <a:solidFill>
                  <a:schemeClr val="tx1"/>
                </a:solidFill>
                <a:latin typeface="Caveat Brush" pitchFamily="2" charset="0"/>
              </a:rPr>
              <a:t>6-11 YAŞ ARASI</a:t>
            </a:r>
            <a:br>
              <a:rPr lang="tr-TR" sz="3600" dirty="0">
                <a:solidFill>
                  <a:schemeClr val="tx1"/>
                </a:solidFill>
                <a:latin typeface="Caveat Brush" pitchFamily="2" charset="0"/>
              </a:rPr>
            </a:br>
            <a:r>
              <a:rPr lang="tr-TR" sz="3600" dirty="0">
                <a:solidFill>
                  <a:schemeClr val="tx1"/>
                </a:solidFill>
                <a:latin typeface="Caveat Brush" pitchFamily="2" charset="0"/>
              </a:rPr>
              <a:t>ÇOCUKLARIN TEPKİLERİ</a:t>
            </a:r>
          </a:p>
        </p:txBody>
      </p:sp>
      <p:sp>
        <p:nvSpPr>
          <p:cNvPr id="8" name="İçerik Yer Tutucusu 2"/>
          <p:cNvSpPr>
            <a:spLocks noGrp="1"/>
          </p:cNvSpPr>
          <p:nvPr>
            <p:ph sz="half" idx="1"/>
          </p:nvPr>
        </p:nvSpPr>
        <p:spPr>
          <a:xfrm>
            <a:off x="804334" y="2060848"/>
            <a:ext cx="5096933" cy="3451447"/>
          </a:xfrm>
          <a:prstGeom prst="rect">
            <a:avLst/>
          </a:prstGeom>
        </p:spPr>
        <p:style>
          <a:lnRef idx="2">
            <a:schemeClr val="accent1"/>
          </a:lnRef>
          <a:fillRef idx="1">
            <a:schemeClr val="lt1"/>
          </a:fillRef>
          <a:effectRef idx="0">
            <a:schemeClr val="accent1"/>
          </a:effectRef>
          <a:fontRef idx="minor">
            <a:schemeClr val="dk1"/>
          </a:fontRef>
        </p:style>
        <p:txBody>
          <a:bodyPr rtlCol="0">
            <a:noAutofit/>
          </a:bodyPr>
          <a:lstStyle/>
          <a:p>
            <a:pPr>
              <a:defRPr/>
            </a:pPr>
            <a:r>
              <a:rPr lang="tr-TR" sz="2200" dirty="0">
                <a:latin typeface="Raleway" panose="020B0503030101060003" pitchFamily="34" charset="0"/>
              </a:rPr>
              <a:t>Ders başarısının düşmesi</a:t>
            </a:r>
          </a:p>
          <a:p>
            <a:pPr>
              <a:defRPr/>
            </a:pPr>
            <a:r>
              <a:rPr lang="tr-TR" sz="2200" dirty="0">
                <a:latin typeface="Raleway" panose="020B0503030101060003" pitchFamily="34" charset="0"/>
              </a:rPr>
              <a:t>Herkesten uzaklaşma/içine kapanma</a:t>
            </a:r>
          </a:p>
          <a:p>
            <a:pPr>
              <a:defRPr/>
            </a:pPr>
            <a:r>
              <a:rPr lang="tr-TR" sz="2200" dirty="0">
                <a:latin typeface="Raleway" panose="020B0503030101060003" pitchFamily="34" charset="0"/>
              </a:rPr>
              <a:t>Kâbus görme, uyumak istememe ya da uyku problemleri</a:t>
            </a:r>
          </a:p>
          <a:p>
            <a:pPr>
              <a:defRPr/>
            </a:pPr>
            <a:r>
              <a:rPr lang="tr-TR" sz="2200" dirty="0">
                <a:latin typeface="Raleway" panose="020B0503030101060003" pitchFamily="34" charset="0"/>
              </a:rPr>
              <a:t>Karın ağrısı ya da baş ağrısı gibi fiziksel şikâyetler</a:t>
            </a:r>
          </a:p>
          <a:p>
            <a:pPr>
              <a:defRPr/>
            </a:pPr>
            <a:r>
              <a:rPr lang="tr-TR" sz="2200" dirty="0">
                <a:latin typeface="Raleway" panose="020B0503030101060003" pitchFamily="34" charset="0"/>
              </a:rPr>
              <a:t>Aşırı alıngan, sinirli ya da kavgacı olma</a:t>
            </a:r>
          </a:p>
          <a:p>
            <a:pPr>
              <a:defRPr/>
            </a:pPr>
            <a:endParaRPr lang="tr-TR" sz="2200" dirty="0">
              <a:latin typeface="Raleway" panose="020B0503030101060003" pitchFamily="34" charset="0"/>
            </a:endParaRPr>
          </a:p>
        </p:txBody>
      </p:sp>
      <p:sp>
        <p:nvSpPr>
          <p:cNvPr id="9" name="İçerik Yer Tutucusu 3"/>
          <p:cNvSpPr>
            <a:spLocks noGrp="1"/>
          </p:cNvSpPr>
          <p:nvPr>
            <p:ph sz="half" idx="2"/>
          </p:nvPr>
        </p:nvSpPr>
        <p:spPr>
          <a:xfrm>
            <a:off x="6096000" y="2060848"/>
            <a:ext cx="5096933" cy="3451447"/>
          </a:xfrm>
          <a:prstGeom prst="rect">
            <a:avLst/>
          </a:prstGeom>
        </p:spPr>
        <p:style>
          <a:lnRef idx="2">
            <a:schemeClr val="accent1"/>
          </a:lnRef>
          <a:fillRef idx="1">
            <a:schemeClr val="lt1"/>
          </a:fillRef>
          <a:effectRef idx="0">
            <a:schemeClr val="accent1"/>
          </a:effectRef>
          <a:fontRef idx="minor">
            <a:schemeClr val="dk1"/>
          </a:fontRef>
        </p:style>
        <p:txBody>
          <a:bodyPr rtlCol="0">
            <a:noAutofit/>
          </a:bodyPr>
          <a:lstStyle/>
          <a:p>
            <a:pPr>
              <a:defRPr/>
            </a:pPr>
            <a:r>
              <a:rPr lang="tr-TR" sz="2200" dirty="0">
                <a:latin typeface="Raleway" panose="020B0503030101060003" pitchFamily="34" charset="0"/>
              </a:rPr>
              <a:t>Dikkatini toplamada güçlük çekme</a:t>
            </a:r>
          </a:p>
          <a:p>
            <a:pPr>
              <a:defRPr/>
            </a:pPr>
            <a:r>
              <a:rPr lang="tr-TR" sz="2200" dirty="0">
                <a:latin typeface="Raleway" panose="020B0503030101060003" pitchFamily="34" charset="0"/>
              </a:rPr>
              <a:t>Korkular geliştirme ve hep bu korkulardan söz etme</a:t>
            </a:r>
          </a:p>
          <a:p>
            <a:pPr>
              <a:defRPr/>
            </a:pPr>
            <a:r>
              <a:rPr lang="tr-TR" sz="2200" dirty="0">
                <a:latin typeface="Raleway" panose="020B0503030101060003" pitchFamily="34" charset="0"/>
              </a:rPr>
              <a:t>Sevdiği şeylerden artık zevk alamama</a:t>
            </a:r>
          </a:p>
          <a:p>
            <a:pPr>
              <a:defRPr/>
            </a:pPr>
            <a:r>
              <a:rPr lang="tr-TR" sz="2200" dirty="0">
                <a:latin typeface="Raleway" panose="020B0503030101060003" pitchFamily="34" charset="0"/>
              </a:rPr>
              <a:t>Daha fazla ya da daha az yemek yeme</a:t>
            </a:r>
          </a:p>
          <a:p>
            <a:pPr marL="274320" indent="-274320" eaLnBrk="1" fontAlgn="auto" hangingPunct="1">
              <a:spcAft>
                <a:spcPts val="0"/>
              </a:spcAft>
              <a:buNone/>
              <a:defRPr/>
            </a:pPr>
            <a:endParaRPr lang="tr-TR" sz="2200" dirty="0">
              <a:latin typeface="Raleway" panose="020B0503030101060003" pitchFamily="34" charset="0"/>
            </a:endParaRPr>
          </a:p>
        </p:txBody>
      </p:sp>
    </p:spTree>
    <p:extLst>
      <p:ext uri="{BB962C8B-B14F-4D97-AF65-F5344CB8AC3E}">
        <p14:creationId xmlns:p14="http://schemas.microsoft.com/office/powerpoint/2010/main" val="34068058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Başlık 1"/>
          <p:cNvSpPr>
            <a:spLocks noGrp="1"/>
          </p:cNvSpPr>
          <p:nvPr>
            <p:ph type="title"/>
          </p:nvPr>
        </p:nvSpPr>
        <p:spPr>
          <a:xfrm>
            <a:off x="999067" y="764704"/>
            <a:ext cx="10388600" cy="947057"/>
          </a:xfrm>
        </p:spPr>
        <p:txBody>
          <a:bodyPr anchor="ctr">
            <a:noAutofit/>
          </a:bodyPr>
          <a:lstStyle/>
          <a:p>
            <a:r>
              <a:rPr lang="tr-TR" sz="3600" dirty="0">
                <a:solidFill>
                  <a:schemeClr val="tx1"/>
                </a:solidFill>
                <a:latin typeface="Caveat Brush" pitchFamily="2" charset="0"/>
              </a:rPr>
              <a:t>12-18 YAŞ ARASI</a:t>
            </a:r>
            <a:br>
              <a:rPr lang="tr-TR" sz="3600" dirty="0">
                <a:solidFill>
                  <a:schemeClr val="tx1"/>
                </a:solidFill>
                <a:latin typeface="Caveat Brush" pitchFamily="2" charset="0"/>
              </a:rPr>
            </a:br>
            <a:r>
              <a:rPr lang="tr-TR" sz="3600" dirty="0">
                <a:solidFill>
                  <a:schemeClr val="tx1"/>
                </a:solidFill>
                <a:latin typeface="Caveat Brush" pitchFamily="2" charset="0"/>
              </a:rPr>
              <a:t>ÇOCUKLARIN TEPKİLERİ</a:t>
            </a:r>
          </a:p>
        </p:txBody>
      </p:sp>
      <p:sp>
        <p:nvSpPr>
          <p:cNvPr id="3" name="İçerik Yer Tutucusu 2"/>
          <p:cNvSpPr>
            <a:spLocks noGrp="1"/>
          </p:cNvSpPr>
          <p:nvPr>
            <p:ph sz="half" idx="1"/>
          </p:nvPr>
        </p:nvSpPr>
        <p:spPr>
          <a:xfrm>
            <a:off x="999067" y="2276872"/>
            <a:ext cx="5096933" cy="3065443"/>
          </a:xfrm>
          <a:prstGeom prst="rect">
            <a:avLst/>
          </a:prstGeom>
        </p:spPr>
        <p:style>
          <a:lnRef idx="2">
            <a:schemeClr val="accent1"/>
          </a:lnRef>
          <a:fillRef idx="1">
            <a:schemeClr val="lt1"/>
          </a:fillRef>
          <a:effectRef idx="0">
            <a:schemeClr val="accent1"/>
          </a:effectRef>
          <a:fontRef idx="minor">
            <a:schemeClr val="dk1"/>
          </a:fontRef>
        </p:style>
        <p:txBody>
          <a:bodyPr rtlCol="0">
            <a:noAutofit/>
          </a:bodyPr>
          <a:lstStyle/>
          <a:p>
            <a:pPr>
              <a:defRPr/>
            </a:pPr>
            <a:r>
              <a:rPr lang="tr-TR" sz="2200" dirty="0">
                <a:latin typeface="Raleway" panose="020B0503030101060003" pitchFamily="34" charset="0"/>
              </a:rPr>
              <a:t>Uyku problemleri (uykusuzluk, kâbus vb.) yaşama</a:t>
            </a:r>
          </a:p>
          <a:p>
            <a:pPr>
              <a:defRPr/>
            </a:pPr>
            <a:r>
              <a:rPr lang="tr-TR" sz="2200" dirty="0">
                <a:latin typeface="Raleway" panose="020B0503030101060003" pitchFamily="34" charset="0"/>
              </a:rPr>
              <a:t>Depremi hatırlatıcı yerlerden ya da kişilerden kaçma</a:t>
            </a:r>
          </a:p>
          <a:p>
            <a:pPr>
              <a:defRPr/>
            </a:pPr>
            <a:r>
              <a:rPr lang="tr-TR" sz="2200" dirty="0">
                <a:latin typeface="Raleway" panose="020B0503030101060003" pitchFamily="34" charset="0"/>
              </a:rPr>
              <a:t>Deprem hakkında konuşmaktan kaçınma</a:t>
            </a:r>
          </a:p>
          <a:p>
            <a:pPr>
              <a:defRPr/>
            </a:pPr>
            <a:r>
              <a:rPr lang="tr-TR" sz="2200" dirty="0">
                <a:latin typeface="Raleway" panose="020B0503030101060003" pitchFamily="34" charset="0"/>
              </a:rPr>
              <a:t>Zararlı alışkanlıklara yönelme (tütün, alkol, madde vb.)</a:t>
            </a:r>
          </a:p>
          <a:p>
            <a:pPr>
              <a:buNone/>
              <a:defRPr/>
            </a:pPr>
            <a:endParaRPr lang="tr-TR" sz="2200" dirty="0">
              <a:latin typeface="Raleway" panose="020B0503030101060003" pitchFamily="34" charset="0"/>
            </a:endParaRPr>
          </a:p>
        </p:txBody>
      </p:sp>
      <p:sp>
        <p:nvSpPr>
          <p:cNvPr id="4" name="İçerik Yer Tutucusu 3"/>
          <p:cNvSpPr>
            <a:spLocks noGrp="1"/>
          </p:cNvSpPr>
          <p:nvPr>
            <p:ph sz="half" idx="2"/>
          </p:nvPr>
        </p:nvSpPr>
        <p:spPr>
          <a:xfrm>
            <a:off x="6290734" y="2276872"/>
            <a:ext cx="5096933" cy="3065443"/>
          </a:xfrm>
          <a:prstGeom prst="rect">
            <a:avLst/>
          </a:prstGeom>
        </p:spPr>
        <p:style>
          <a:lnRef idx="2">
            <a:schemeClr val="accent1"/>
          </a:lnRef>
          <a:fillRef idx="1">
            <a:schemeClr val="lt1"/>
          </a:fillRef>
          <a:effectRef idx="0">
            <a:schemeClr val="accent1"/>
          </a:effectRef>
          <a:fontRef idx="minor">
            <a:schemeClr val="dk1"/>
          </a:fontRef>
        </p:style>
        <p:txBody>
          <a:bodyPr rtlCol="0">
            <a:noAutofit/>
          </a:bodyPr>
          <a:lstStyle/>
          <a:p>
            <a:pPr>
              <a:defRPr/>
            </a:pPr>
            <a:r>
              <a:rPr lang="tr-TR" sz="2200" dirty="0">
                <a:latin typeface="Raleway" panose="020B0503030101060003" pitchFamily="34" charset="0"/>
              </a:rPr>
              <a:t>Aile ve arkadaşlardan uzaklaşma, sürekli yalnız kalma isteği</a:t>
            </a:r>
          </a:p>
          <a:p>
            <a:pPr>
              <a:defRPr/>
            </a:pPr>
            <a:r>
              <a:rPr lang="tr-TR" sz="2200" dirty="0">
                <a:latin typeface="Raleway" panose="020B0503030101060003" pitchFamily="34" charset="0"/>
              </a:rPr>
              <a:t>Aşırı alıngan ya da öfkeli olma</a:t>
            </a:r>
          </a:p>
          <a:p>
            <a:pPr>
              <a:defRPr/>
            </a:pPr>
            <a:r>
              <a:rPr lang="tr-TR" sz="2200" dirty="0">
                <a:latin typeface="Raleway" panose="020B0503030101060003" pitchFamily="34" charset="0"/>
              </a:rPr>
              <a:t>Sevdiği şeylerden artık zevk almama</a:t>
            </a:r>
          </a:p>
        </p:txBody>
      </p:sp>
    </p:spTree>
    <p:extLst>
      <p:ext uri="{BB962C8B-B14F-4D97-AF65-F5344CB8AC3E}">
        <p14:creationId xmlns:p14="http://schemas.microsoft.com/office/powerpoint/2010/main" val="9996836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403635"/>
            <a:ext cx="10972800" cy="4389120"/>
          </a:xfrm>
        </p:spPr>
        <p:txBody>
          <a:bodyPr>
            <a:normAutofit/>
          </a:bodyPr>
          <a:lstStyle/>
          <a:p>
            <a:pPr>
              <a:lnSpc>
                <a:spcPct val="150000"/>
              </a:lnSpc>
              <a:buNone/>
            </a:pPr>
            <a:r>
              <a:rPr lang="tr-TR" sz="2200" b="1" dirty="0">
                <a:latin typeface="Raleway" panose="020B0503030101060003" pitchFamily="34" charset="0"/>
              </a:rPr>
              <a:t>DİNLEYİN</a:t>
            </a:r>
          </a:p>
          <a:p>
            <a:pPr marL="457200" indent="-457200">
              <a:lnSpc>
                <a:spcPct val="150000"/>
              </a:lnSpc>
            </a:pPr>
            <a:r>
              <a:rPr lang="tr-TR" sz="2200" dirty="0">
                <a:latin typeface="Raleway" panose="020B0503030101060003" pitchFamily="34" charset="0"/>
                <a:ea typeface="Calibri" panose="020F0502020204030204" pitchFamily="34" charset="0"/>
                <a:cs typeface="Times New Roman" panose="02020603050405020304" pitchFamily="18" charset="0"/>
              </a:rPr>
              <a:t>Çocuklar öncelikle sizin nasıl tepkiler gösterdiğinize dikkat ederler. </a:t>
            </a:r>
            <a:r>
              <a:rPr lang="tr-TR" sz="2200" dirty="0">
                <a:latin typeface="Raleway" panose="020B0503030101060003" pitchFamily="34" charset="0"/>
                <a:cs typeface="Times New Roman" panose="02020603050405020304" pitchFamily="18" charset="0"/>
              </a:rPr>
              <a:t>Bu nedenle çocuğunuzla sakin kalmaya çalışarak iletişimi kurun.</a:t>
            </a:r>
          </a:p>
          <a:p>
            <a:pPr marL="457200" indent="-457200">
              <a:lnSpc>
                <a:spcPct val="150000"/>
              </a:lnSpc>
            </a:pPr>
            <a:r>
              <a:rPr lang="tr-TR" sz="2200" dirty="0">
                <a:latin typeface="Raleway" panose="020B0503030101060003" pitchFamily="34" charset="0"/>
              </a:rPr>
              <a:t>Çocuklarınız için yapabileceğiniz en iyi ve anlamlı şeylerden biri onları dinlemektir. Çocuğunuzu dinleyin, soru sormalarına izin verin ve görüşlerine saygı gösterin. Çocuklarla karşılıklı konuşmak, onlarla sohbet etmek, birlikte resim yapmak ya da oyun oynamak çocukların yaşadıkları bu zorlu süreci atlatmaları için en sağlıklı ve doğal yoldur.</a:t>
            </a:r>
          </a:p>
        </p:txBody>
      </p:sp>
      <p:sp>
        <p:nvSpPr>
          <p:cNvPr id="4" name="Dikdörtgen 13"/>
          <p:cNvSpPr/>
          <p:nvPr/>
        </p:nvSpPr>
        <p:spPr>
          <a:xfrm>
            <a:off x="620312" y="476672"/>
            <a:ext cx="9533033" cy="584775"/>
          </a:xfrm>
          <a:prstGeom prst="rect">
            <a:avLst/>
          </a:prstGeom>
        </p:spPr>
        <p:txBody>
          <a:bodyPr wrap="square">
            <a:spAutoFit/>
          </a:bodyPr>
          <a:lstStyle/>
          <a:p>
            <a:pPr lvl="0"/>
            <a:r>
              <a:rPr lang="tr-TR" sz="3200" dirty="0">
                <a:latin typeface="Caveat Brush" pitchFamily="2" charset="0"/>
                <a:cs typeface="Times New Roman" panose="02020603050405020304" pitchFamily="18" charset="0"/>
              </a:rPr>
              <a:t>ÇOCUKLARA NASIL YARDIMCI OLABİLİRSİNİZ?</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07368" y="1412776"/>
            <a:ext cx="10972800" cy="4389120"/>
          </a:xfrm>
        </p:spPr>
        <p:txBody>
          <a:bodyPr>
            <a:noAutofit/>
          </a:bodyPr>
          <a:lstStyle/>
          <a:p>
            <a:pPr>
              <a:lnSpc>
                <a:spcPct val="150000"/>
              </a:lnSpc>
              <a:buNone/>
            </a:pPr>
            <a:r>
              <a:rPr lang="tr-TR" sz="1800" dirty="0">
                <a:latin typeface="Raleway" panose="020B0503030101060003" pitchFamily="34" charset="0"/>
                <a:cs typeface="Times New Roman" panose="02020603050405020304" pitchFamily="18" charset="0"/>
              </a:rPr>
              <a:t>	</a:t>
            </a:r>
            <a:r>
              <a:rPr lang="tr-TR" sz="1800" b="1" dirty="0">
                <a:latin typeface="Raleway" panose="020B0503030101060003" pitchFamily="34" charset="0"/>
                <a:cs typeface="Times New Roman" panose="02020603050405020304" pitchFamily="18" charset="0"/>
              </a:rPr>
              <a:t>NORMALLEŞTİRİN</a:t>
            </a:r>
          </a:p>
          <a:p>
            <a:pPr>
              <a:lnSpc>
                <a:spcPct val="150000"/>
              </a:lnSpc>
            </a:pPr>
            <a:r>
              <a:rPr lang="tr-TR" sz="1800" dirty="0">
                <a:latin typeface="Raleway" panose="020B0503030101060003" pitchFamily="34" charset="0"/>
                <a:cs typeface="Times New Roman" panose="02020603050405020304" pitchFamily="18" charset="0"/>
              </a:rPr>
              <a:t>Çocuklarınızın kaygı ve korku gibi yaşadıkları duyguları size anlatmalarına izin verin. Ancak onları özellikle yaşananlar hakkında konuşmak için zorlamayın. Sadece dinleyin ve anlayış gösterin. Uygun bir zamanda, sel sürecinde yaşanan duyguların normal olduğunu anlatın. </a:t>
            </a:r>
          </a:p>
          <a:p>
            <a:pPr>
              <a:lnSpc>
                <a:spcPct val="150000"/>
              </a:lnSpc>
            </a:pPr>
            <a:r>
              <a:rPr lang="tr-TR" altLang="tr-TR" sz="1800" b="1" dirty="0">
                <a:latin typeface="Raleway" panose="020B0503030101060003" pitchFamily="34" charset="0"/>
                <a:cs typeface="Times New Roman" panose="02020603050405020304" pitchFamily="18" charset="0"/>
              </a:rPr>
              <a:t>Okul öncesi ya da ilkokul </a:t>
            </a:r>
            <a:r>
              <a:rPr lang="tr-TR" altLang="tr-TR" sz="1800" dirty="0">
                <a:latin typeface="Raleway" panose="020B0503030101060003" pitchFamily="34" charset="0"/>
                <a:cs typeface="Times New Roman" panose="02020603050405020304" pitchFamily="18" charset="0"/>
              </a:rPr>
              <a:t>dönemi çocukları her zaman yaşadıkları duyguyu sözel olarak ifade edemeyebilir. Çocuğunuzun hissettiği duyguyu anlamak ve ona yansıtmak ona yardımcı olacaktır. </a:t>
            </a:r>
            <a:r>
              <a:rPr lang="tr-TR" altLang="tr-TR" sz="1800" i="1" dirty="0">
                <a:latin typeface="Raleway" panose="020B0503030101060003" pitchFamily="34" charset="0"/>
                <a:cs typeface="Times New Roman" panose="02020603050405020304" pitchFamily="18" charset="0"/>
              </a:rPr>
              <a:t>"Tüm oyuncakların zarar gördüğü ve bir kısmını kaybettiğin için üzüldün." gibi.</a:t>
            </a:r>
            <a:endParaRPr lang="tr-TR" sz="1800" dirty="0">
              <a:latin typeface="Raleway" panose="020B0503030101060003" pitchFamily="34" charset="0"/>
              <a:cs typeface="Times New Roman" panose="02020603050405020304" pitchFamily="18" charset="0"/>
            </a:endParaRPr>
          </a:p>
          <a:p>
            <a:pPr>
              <a:lnSpc>
                <a:spcPct val="150000"/>
              </a:lnSpc>
            </a:pPr>
            <a:r>
              <a:rPr lang="tr-TR" altLang="tr-TR" sz="1800" dirty="0">
                <a:latin typeface="Raleway" panose="020B0503030101060003" pitchFamily="34" charset="0"/>
                <a:cs typeface="Times New Roman" panose="02020603050405020304" pitchFamily="18" charset="0"/>
              </a:rPr>
              <a:t>Okul öncesi dönem çocukları henüz ben merkezci düşünmenin etkisi altında olduğu için başlarına gelen faaliyetlerden kendilerini sorumlu tutabilirler. Böyle bir durumda öğretmenlerin çocuklara selin doğal afet olayı olduğu ve neden oluştuğunu anlatması çocuğun kendi suçu olmadığını algılaması için önemlidir.</a:t>
            </a:r>
          </a:p>
          <a:p>
            <a:pPr>
              <a:lnSpc>
                <a:spcPct val="150000"/>
              </a:lnSpc>
            </a:pPr>
            <a:endParaRPr lang="tr-TR" sz="1800" dirty="0">
              <a:latin typeface="Raleway" panose="020B0503030101060003" pitchFamily="34" charset="0"/>
              <a:cs typeface="Times New Roman" panose="02020603050405020304" pitchFamily="18" charset="0"/>
            </a:endParaRPr>
          </a:p>
        </p:txBody>
      </p:sp>
      <p:sp>
        <p:nvSpPr>
          <p:cNvPr id="4" name="Dikdörtgen 13">
            <a:extLst>
              <a:ext uri="{FF2B5EF4-FFF2-40B4-BE49-F238E27FC236}">
                <a16:creationId xmlns:a16="http://schemas.microsoft.com/office/drawing/2014/main" id="{D9D3712F-F745-9C4C-BA22-9FF9C5F6AEA0}"/>
              </a:ext>
            </a:extLst>
          </p:cNvPr>
          <p:cNvSpPr/>
          <p:nvPr/>
        </p:nvSpPr>
        <p:spPr>
          <a:xfrm>
            <a:off x="620312" y="476672"/>
            <a:ext cx="9533033" cy="584775"/>
          </a:xfrm>
          <a:prstGeom prst="rect">
            <a:avLst/>
          </a:prstGeom>
        </p:spPr>
        <p:txBody>
          <a:bodyPr wrap="square">
            <a:spAutoFit/>
          </a:bodyPr>
          <a:lstStyle/>
          <a:p>
            <a:pPr lvl="0"/>
            <a:r>
              <a:rPr lang="tr-TR" sz="3200" dirty="0">
                <a:latin typeface="Caveat Brush" pitchFamily="2" charset="0"/>
                <a:cs typeface="Times New Roman" panose="02020603050405020304" pitchFamily="18" charset="0"/>
              </a:rPr>
              <a:t>ÇOCUKLARA NASIL YARDIMCI OLABİLİRSİNİZ?</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571586"/>
            <a:ext cx="10972800" cy="4389120"/>
          </a:xfrm>
        </p:spPr>
        <p:txBody>
          <a:bodyPr>
            <a:normAutofit/>
          </a:bodyPr>
          <a:lstStyle/>
          <a:p>
            <a:pPr>
              <a:lnSpc>
                <a:spcPct val="150000"/>
              </a:lnSpc>
              <a:buNone/>
            </a:pPr>
            <a:r>
              <a:rPr lang="tr-TR" sz="2400" dirty="0">
                <a:latin typeface="Raleway" panose="020B0503030101060003" pitchFamily="34" charset="0"/>
              </a:rPr>
              <a:t>	</a:t>
            </a:r>
            <a:r>
              <a:rPr lang="tr-TR" sz="2400" b="1" dirty="0">
                <a:latin typeface="Raleway" panose="020B0503030101060003" pitchFamily="34" charset="0"/>
              </a:rPr>
              <a:t>RAHATLATIN</a:t>
            </a:r>
          </a:p>
          <a:p>
            <a:pPr>
              <a:lnSpc>
                <a:spcPct val="150000"/>
              </a:lnSpc>
            </a:pPr>
            <a:r>
              <a:rPr lang="tr-TR" sz="2400" dirty="0">
                <a:latin typeface="Raleway" panose="020B0503030101060003" pitchFamily="34" charset="0"/>
              </a:rPr>
              <a:t>Çocukların güvende olduklarını hissetmek için sizin yardımınıza ihtiyaçları var. Her zamankinden biraz daha fazla ilgi, yakınlık ve şefkat göstererek çocukların toparlanmasına büyük katkı sağlayabilirsiniz. Çocuğunuza samimi bir şekilde onu sevdiğinizi söyleyin. Sevildiklerini ve değer verildiklerini hissettiklerinde çocuklar daha mutlu ve umutlu olurlar.</a:t>
            </a:r>
          </a:p>
        </p:txBody>
      </p:sp>
      <p:sp>
        <p:nvSpPr>
          <p:cNvPr id="4" name="Dikdörtgen 13">
            <a:extLst>
              <a:ext uri="{FF2B5EF4-FFF2-40B4-BE49-F238E27FC236}">
                <a16:creationId xmlns:a16="http://schemas.microsoft.com/office/drawing/2014/main" id="{2DA84551-7180-F54A-A44D-F4DA7967677F}"/>
              </a:ext>
            </a:extLst>
          </p:cNvPr>
          <p:cNvSpPr/>
          <p:nvPr/>
        </p:nvSpPr>
        <p:spPr>
          <a:xfrm>
            <a:off x="620312" y="476672"/>
            <a:ext cx="9533033" cy="584775"/>
          </a:xfrm>
          <a:prstGeom prst="rect">
            <a:avLst/>
          </a:prstGeom>
        </p:spPr>
        <p:txBody>
          <a:bodyPr wrap="square">
            <a:spAutoFit/>
          </a:bodyPr>
          <a:lstStyle/>
          <a:p>
            <a:pPr lvl="0"/>
            <a:r>
              <a:rPr lang="tr-TR" sz="3200" dirty="0">
                <a:latin typeface="Caveat Brush" pitchFamily="2" charset="0"/>
                <a:cs typeface="Times New Roman" panose="02020603050405020304" pitchFamily="18" charset="0"/>
              </a:rPr>
              <a:t>ÇOCUKLARA NASIL YARDIMCI OLABİLİRSİNİZ?</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19536" y="2132856"/>
            <a:ext cx="8229600" cy="2448272"/>
          </a:xfrm>
        </p:spPr>
        <p:txBody>
          <a:bodyPr>
            <a:normAutofit fontScale="90000"/>
          </a:bodyPr>
          <a:lstStyle/>
          <a:p>
            <a:r>
              <a:rPr lang="tr-TR" b="1" spc="300" dirty="0">
                <a:solidFill>
                  <a:schemeClr val="tx2"/>
                </a:solidFill>
                <a:latin typeface="Raleway" panose="020B0503030101060003" pitchFamily="34" charset="0"/>
                <a:cs typeface="Times New Roman" panose="02020603050405020304" pitchFamily="18" charset="0"/>
              </a:rPr>
              <a:t>ACİL DURUMLAR/AFET DURUMLARI</a:t>
            </a:r>
            <a:br>
              <a:rPr lang="tr-TR" b="1" spc="300" dirty="0">
                <a:solidFill>
                  <a:schemeClr val="tx2"/>
                </a:solidFill>
                <a:latin typeface="Raleway" panose="020B0503030101060003" pitchFamily="34" charset="0"/>
                <a:cs typeface="Times New Roman" panose="02020603050405020304" pitchFamily="18" charset="0"/>
              </a:rPr>
            </a:br>
            <a:r>
              <a:rPr lang="tr-TR" b="1" spc="300" dirty="0">
                <a:solidFill>
                  <a:schemeClr val="tx2"/>
                </a:solidFill>
                <a:latin typeface="Raleway" panose="020B0503030101060003" pitchFamily="34" charset="0"/>
                <a:cs typeface="Times New Roman" panose="02020603050405020304" pitchFamily="18" charset="0"/>
              </a:rPr>
              <a:t>VE </a:t>
            </a:r>
            <a:br>
              <a:rPr lang="tr-TR" b="1" spc="300" dirty="0">
                <a:solidFill>
                  <a:schemeClr val="tx2"/>
                </a:solidFill>
                <a:latin typeface="Raleway" panose="020B0503030101060003" pitchFamily="34" charset="0"/>
                <a:cs typeface="Times New Roman" panose="02020603050405020304" pitchFamily="18" charset="0"/>
              </a:rPr>
            </a:br>
            <a:r>
              <a:rPr lang="tr-TR" b="1" spc="300" dirty="0">
                <a:solidFill>
                  <a:schemeClr val="tx2"/>
                </a:solidFill>
                <a:latin typeface="Raleway" panose="020B0503030101060003" pitchFamily="34" charset="0"/>
                <a:cs typeface="Times New Roman" panose="02020603050405020304" pitchFamily="18" charset="0"/>
              </a:rPr>
              <a:t>ETKİLERİ </a:t>
            </a:r>
            <a:endParaRPr lang="tr-TR" dirty="0">
              <a:solidFill>
                <a:schemeClr val="tx2"/>
              </a:solidFill>
              <a:latin typeface="Raleway" panose="020B0503030101060003" pitchFamily="34" charset="0"/>
              <a:cs typeface="Times New Roman" panose="02020603050405020304" pitchFamily="18" charset="0"/>
            </a:endParaRPr>
          </a:p>
        </p:txBody>
      </p:sp>
    </p:spTree>
    <p:extLst>
      <p:ext uri="{BB962C8B-B14F-4D97-AF65-F5344CB8AC3E}">
        <p14:creationId xmlns:p14="http://schemas.microsoft.com/office/powerpoint/2010/main" val="15345968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608909"/>
            <a:ext cx="10972800" cy="4389120"/>
          </a:xfrm>
        </p:spPr>
        <p:txBody>
          <a:bodyPr>
            <a:normAutofit fontScale="92500" lnSpcReduction="20000"/>
          </a:bodyPr>
          <a:lstStyle/>
          <a:p>
            <a:pPr marL="0" indent="0">
              <a:lnSpc>
                <a:spcPct val="150000"/>
              </a:lnSpc>
              <a:buNone/>
            </a:pPr>
            <a:r>
              <a:rPr lang="tr-TR" sz="2400" b="1" dirty="0">
                <a:latin typeface="Raleway" panose="020B0503030101060003" pitchFamily="34" charset="0"/>
                <a:cs typeface="Times New Roman" panose="02020603050405020304" pitchFamily="18" charset="0"/>
              </a:rPr>
              <a:t>GÜVEN VERİN</a:t>
            </a:r>
          </a:p>
          <a:p>
            <a:pPr>
              <a:lnSpc>
                <a:spcPct val="150000"/>
              </a:lnSpc>
            </a:pPr>
            <a:r>
              <a:rPr lang="tr-TR" sz="2400" dirty="0">
                <a:latin typeface="Raleway" panose="020B0503030101060003" pitchFamily="34" charset="0"/>
                <a:cs typeface="Times New Roman" panose="02020603050405020304" pitchFamily="18" charset="0"/>
              </a:rPr>
              <a:t>Gerçekçi bir şekilde artık güvende olduklarına dair çocuklarınıza moral verin. Çocukların bu konudaki şüphe ve endişelerini giderin. Hem sizin hem de diğer yetişkinlerin meydana gelebilecek bir tehlikeden onları korumak için gerekli önlemleri aldığınızı hatırlatın.</a:t>
            </a:r>
          </a:p>
          <a:p>
            <a:pPr>
              <a:lnSpc>
                <a:spcPct val="150000"/>
              </a:lnSpc>
            </a:pPr>
            <a:r>
              <a:rPr lang="tr-TR" altLang="tr-TR" sz="2400" dirty="0">
                <a:latin typeface="Raleway" panose="020B0503030101060003" pitchFamily="34" charset="0"/>
                <a:cs typeface="Times New Roman" panose="02020603050405020304" pitchFamily="18" charset="0"/>
              </a:rPr>
              <a:t>Çocuklar sel sonrası aile üyelerini kaybetmekten duydukları korkuyla, anne ve babayla yatmak isteme, devamlı onların olduğu odada olma gibi bir takım davranışlar sergileyebilirler.</a:t>
            </a:r>
          </a:p>
          <a:p>
            <a:pPr>
              <a:lnSpc>
                <a:spcPct val="150000"/>
              </a:lnSpc>
            </a:pPr>
            <a:r>
              <a:rPr lang="tr-TR" altLang="tr-TR" sz="2400" dirty="0">
                <a:latin typeface="Raleway" panose="020B0503030101060003" pitchFamily="34" charset="0"/>
                <a:cs typeface="Times New Roman" panose="02020603050405020304" pitchFamily="18" charset="0"/>
              </a:rPr>
              <a:t>Bu davranışların çocuğun </a:t>
            </a:r>
            <a:r>
              <a:rPr lang="tr-TR" altLang="tr-TR" sz="2400" b="1" i="1" dirty="0">
                <a:latin typeface="Raleway" panose="020B0503030101060003" pitchFamily="34" charset="0"/>
                <a:cs typeface="Times New Roman" panose="02020603050405020304" pitchFamily="18" charset="0"/>
              </a:rPr>
              <a:t>‘’güven ihtiyacından’’</a:t>
            </a:r>
            <a:r>
              <a:rPr lang="tr-TR" altLang="tr-TR" sz="2400" dirty="0">
                <a:latin typeface="Raleway" panose="020B0503030101060003" pitchFamily="34" charset="0"/>
                <a:cs typeface="Times New Roman" panose="02020603050405020304" pitchFamily="18" charset="0"/>
              </a:rPr>
              <a:t> kaynaklandığının anlaşılması ve bir disiplin sorunu gibi görülmemesi önemlidir.</a:t>
            </a:r>
          </a:p>
          <a:p>
            <a:pPr>
              <a:lnSpc>
                <a:spcPct val="150000"/>
              </a:lnSpc>
            </a:pPr>
            <a:endParaRPr lang="tr-TR" sz="2400" dirty="0">
              <a:latin typeface="Raleway" panose="020B0503030101060003" pitchFamily="34" charset="0"/>
              <a:cs typeface="Times New Roman" panose="02020603050405020304" pitchFamily="18" charset="0"/>
            </a:endParaRPr>
          </a:p>
        </p:txBody>
      </p:sp>
      <p:sp>
        <p:nvSpPr>
          <p:cNvPr id="4" name="Dikdörtgen 13">
            <a:extLst>
              <a:ext uri="{FF2B5EF4-FFF2-40B4-BE49-F238E27FC236}">
                <a16:creationId xmlns:a16="http://schemas.microsoft.com/office/drawing/2014/main" id="{08C9645A-52B1-7442-A9A4-038C9D3660B5}"/>
              </a:ext>
            </a:extLst>
          </p:cNvPr>
          <p:cNvSpPr/>
          <p:nvPr/>
        </p:nvSpPr>
        <p:spPr>
          <a:xfrm>
            <a:off x="620312" y="476672"/>
            <a:ext cx="9533033" cy="584775"/>
          </a:xfrm>
          <a:prstGeom prst="rect">
            <a:avLst/>
          </a:prstGeom>
        </p:spPr>
        <p:txBody>
          <a:bodyPr wrap="square">
            <a:spAutoFit/>
          </a:bodyPr>
          <a:lstStyle/>
          <a:p>
            <a:pPr lvl="0"/>
            <a:r>
              <a:rPr lang="tr-TR" sz="3200" dirty="0">
                <a:latin typeface="Caveat Brush" pitchFamily="2" charset="0"/>
                <a:cs typeface="Times New Roman" panose="02020603050405020304" pitchFamily="18" charset="0"/>
              </a:rPr>
              <a:t>ÇOCUKLARA NASIL YARDIMCI OLABİLİRSİNİZ?</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562255"/>
            <a:ext cx="10972800" cy="4389120"/>
          </a:xfrm>
        </p:spPr>
        <p:txBody>
          <a:bodyPr>
            <a:normAutofit/>
          </a:bodyPr>
          <a:lstStyle/>
          <a:p>
            <a:pPr>
              <a:lnSpc>
                <a:spcPct val="150000"/>
              </a:lnSpc>
              <a:buNone/>
            </a:pPr>
            <a:r>
              <a:rPr lang="tr-TR" sz="2400" b="1" dirty="0">
                <a:latin typeface="Raleway" panose="020B0503030101060003" pitchFamily="34" charset="0"/>
              </a:rPr>
              <a:t>	TAKDİR EDİN</a:t>
            </a:r>
          </a:p>
          <a:p>
            <a:pPr>
              <a:lnSpc>
                <a:spcPct val="150000"/>
              </a:lnSpc>
            </a:pPr>
            <a:r>
              <a:rPr lang="tr-TR" sz="2400" dirty="0">
                <a:latin typeface="Raleway" panose="020B0503030101060003" pitchFamily="34" charset="0"/>
              </a:rPr>
              <a:t>Zorlayıcı süreçlerde çocuklar, dikkatli ve düşünceli davranma, cesaretli olma ve umut gibi güçlü yönlerini açığa çıkarırlar. Özellikle çocuklarınızın olumlu davranışlarını gördükçe bu davranışlar için onları takdir edin. Çocuklarınızı övmeniz onları şımartmaz, tam tersine bu iyi ve olumlu davranışları yeniden yapmak için onları cesaretlendirir ve kendilerine olan güvenin artmasını sağlar.</a:t>
            </a:r>
          </a:p>
        </p:txBody>
      </p:sp>
      <p:sp>
        <p:nvSpPr>
          <p:cNvPr id="4" name="Dikdörtgen 13">
            <a:extLst>
              <a:ext uri="{FF2B5EF4-FFF2-40B4-BE49-F238E27FC236}">
                <a16:creationId xmlns:a16="http://schemas.microsoft.com/office/drawing/2014/main" id="{B7E45D14-81E4-B040-9F9E-171CD487CD8B}"/>
              </a:ext>
            </a:extLst>
          </p:cNvPr>
          <p:cNvSpPr/>
          <p:nvPr/>
        </p:nvSpPr>
        <p:spPr>
          <a:xfrm>
            <a:off x="620312" y="476672"/>
            <a:ext cx="9533033" cy="584775"/>
          </a:xfrm>
          <a:prstGeom prst="rect">
            <a:avLst/>
          </a:prstGeom>
        </p:spPr>
        <p:txBody>
          <a:bodyPr wrap="square">
            <a:spAutoFit/>
          </a:bodyPr>
          <a:lstStyle/>
          <a:p>
            <a:pPr lvl="0"/>
            <a:r>
              <a:rPr lang="tr-TR" sz="3200" dirty="0">
                <a:latin typeface="Caveat Brush" pitchFamily="2" charset="0"/>
                <a:cs typeface="Times New Roman" panose="02020603050405020304" pitchFamily="18" charset="0"/>
              </a:rPr>
              <a:t>ÇOCUKLARA NASIL YARDIMCI OLABİLİRSİNİZ?</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310329"/>
            <a:ext cx="10972800" cy="4389120"/>
          </a:xfrm>
        </p:spPr>
        <p:txBody>
          <a:bodyPr>
            <a:normAutofit/>
          </a:bodyPr>
          <a:lstStyle/>
          <a:p>
            <a:pPr>
              <a:lnSpc>
                <a:spcPct val="150000"/>
              </a:lnSpc>
              <a:buNone/>
            </a:pPr>
            <a:r>
              <a:rPr lang="tr-TR" sz="2400" b="1" dirty="0">
                <a:latin typeface="Raleway" panose="020B0503030101060003" pitchFamily="34" charset="0"/>
                <a:cs typeface="Times New Roman" panose="02020603050405020304" pitchFamily="18" charset="0"/>
              </a:rPr>
              <a:t>	OYUN OYNAYIN</a:t>
            </a:r>
          </a:p>
          <a:p>
            <a:pPr>
              <a:lnSpc>
                <a:spcPct val="150000"/>
              </a:lnSpc>
            </a:pPr>
            <a:r>
              <a:rPr lang="tr-TR" sz="2400" dirty="0">
                <a:latin typeface="Raleway" panose="020B0503030101060003" pitchFamily="34" charset="0"/>
                <a:cs typeface="Times New Roman" panose="02020603050405020304" pitchFamily="18" charset="0"/>
              </a:rPr>
              <a:t>Çocuklarla birlikte eğlenceli bir şeyler yapmak ya da onlarla oyunlar oynamak size öncelikli ihtiyaç olarak gelmeyebilir. Ancak çocukların (özellikle ergenlik çağındaki çocuklar daha isteksiz görünse de) yeniden toparlanmaları için onlarla birlikte hoşça vakit geçirecek aktiviteler yapmak oldukça önemli ve gereklidir.</a:t>
            </a:r>
          </a:p>
          <a:p>
            <a:pPr>
              <a:lnSpc>
                <a:spcPct val="150000"/>
              </a:lnSpc>
            </a:pPr>
            <a:r>
              <a:rPr lang="tr-TR" altLang="tr-TR" sz="2400" dirty="0">
                <a:latin typeface="Raleway" panose="020B0503030101060003" pitchFamily="34" charset="0"/>
                <a:cs typeface="Times New Roman" panose="02020603050405020304" pitchFamily="18" charset="0"/>
              </a:rPr>
              <a:t>Ortaokul ve lise dönemindeki bazı çocuklar ise yaşadıkları hakkında hikâye yazma ya da günlük tutmak isteyebilirler.</a:t>
            </a:r>
          </a:p>
          <a:p>
            <a:pPr>
              <a:lnSpc>
                <a:spcPct val="150000"/>
              </a:lnSpc>
            </a:pPr>
            <a:endParaRPr lang="tr-TR" sz="2400" dirty="0">
              <a:latin typeface="Raleway" panose="020B0503030101060003" pitchFamily="34" charset="0"/>
              <a:cs typeface="Times New Roman" panose="02020603050405020304" pitchFamily="18" charset="0"/>
            </a:endParaRPr>
          </a:p>
        </p:txBody>
      </p:sp>
      <p:sp>
        <p:nvSpPr>
          <p:cNvPr id="4" name="Dikdörtgen 13">
            <a:extLst>
              <a:ext uri="{FF2B5EF4-FFF2-40B4-BE49-F238E27FC236}">
                <a16:creationId xmlns:a16="http://schemas.microsoft.com/office/drawing/2014/main" id="{A32C2D23-2F3D-D044-8D58-3CA239FE8831}"/>
              </a:ext>
            </a:extLst>
          </p:cNvPr>
          <p:cNvSpPr/>
          <p:nvPr/>
        </p:nvSpPr>
        <p:spPr>
          <a:xfrm>
            <a:off x="620312" y="476672"/>
            <a:ext cx="9533033" cy="584775"/>
          </a:xfrm>
          <a:prstGeom prst="rect">
            <a:avLst/>
          </a:prstGeom>
        </p:spPr>
        <p:txBody>
          <a:bodyPr wrap="square">
            <a:spAutoFit/>
          </a:bodyPr>
          <a:lstStyle/>
          <a:p>
            <a:pPr lvl="0"/>
            <a:r>
              <a:rPr lang="tr-TR" sz="3200" dirty="0">
                <a:latin typeface="Caveat Brush" pitchFamily="2" charset="0"/>
                <a:cs typeface="Times New Roman" panose="02020603050405020304" pitchFamily="18" charset="0"/>
              </a:rPr>
              <a:t>ÇOCUKLARA NASIL YARDIMCI OLABİLİRSİNİZ?</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356982"/>
            <a:ext cx="10972800" cy="4952338"/>
          </a:xfrm>
        </p:spPr>
        <p:txBody>
          <a:bodyPr>
            <a:noAutofit/>
          </a:bodyPr>
          <a:lstStyle/>
          <a:p>
            <a:pPr>
              <a:lnSpc>
                <a:spcPct val="150000"/>
              </a:lnSpc>
              <a:buNone/>
            </a:pPr>
            <a:r>
              <a:rPr lang="tr-TR" sz="2000" dirty="0">
                <a:latin typeface="Raleway" panose="020B0503030101060003" pitchFamily="34" charset="0"/>
              </a:rPr>
              <a:t>	</a:t>
            </a:r>
            <a:r>
              <a:rPr lang="tr-TR" sz="2000" b="1" dirty="0">
                <a:latin typeface="Raleway" panose="020B0503030101060003" pitchFamily="34" charset="0"/>
              </a:rPr>
              <a:t>MODEL OLUN</a:t>
            </a:r>
          </a:p>
          <a:p>
            <a:pPr>
              <a:lnSpc>
                <a:spcPct val="150000"/>
              </a:lnSpc>
            </a:pPr>
            <a:r>
              <a:rPr lang="tr-TR" altLang="tr-TR" sz="2000" dirty="0">
                <a:latin typeface="Raleway" panose="020B0503030101060003" pitchFamily="34" charset="0"/>
                <a:cs typeface="Times New Roman" panose="02020603050405020304" pitchFamily="18" charset="0"/>
              </a:rPr>
              <a:t>Sel sonrası yaşadığınız duyguları çocuğunuza ifade etmemeniz sizin güçlü olduğunuz mesajını değil, duyguların saklanması gerektiği mesajını verir. Normalleştirmek için duygularınızla ilgili konuşabilirsiniz. Örneğin "Sel nedeniyle evimizdeki bazı eşyaların artık kullanılamaz durumda olmasından dolayı ben de çok üzgünüm." gibi.</a:t>
            </a:r>
            <a:endParaRPr lang="tr-TR" sz="2000" dirty="0">
              <a:latin typeface="Raleway" panose="020B0503030101060003" pitchFamily="34" charset="0"/>
            </a:endParaRPr>
          </a:p>
          <a:p>
            <a:pPr>
              <a:lnSpc>
                <a:spcPct val="150000"/>
              </a:lnSpc>
            </a:pPr>
            <a:r>
              <a:rPr lang="tr-TR" sz="2000" dirty="0">
                <a:latin typeface="Raleway" panose="020B0503030101060003" pitchFamily="34" charset="0"/>
                <a:ea typeface="Calibri" panose="020F0502020204030204" pitchFamily="34" charset="0"/>
                <a:cs typeface="Times New Roman" panose="02020603050405020304" pitchFamily="18" charset="0"/>
              </a:rPr>
              <a:t>Ayrıca yetişkinlerin ergen yaştaki çocuklarla esnek düşünebilme konusunda model olması ve onlarla farklı başa çıkma yolları hakkında da konuşması etkili olacaktır.</a:t>
            </a:r>
          </a:p>
          <a:p>
            <a:pPr>
              <a:lnSpc>
                <a:spcPct val="150000"/>
              </a:lnSpc>
            </a:pPr>
            <a:r>
              <a:rPr lang="tr-TR" sz="2000" dirty="0">
                <a:latin typeface="Raleway" panose="020B0503030101060003" pitchFamily="34" charset="0"/>
              </a:rPr>
              <a:t>Çocuklar için günlük rutinleri korumak çok önemlidir. Bu nedenle çocuklarınızın yemek, oyun, ders, kurs ya da uyku saatlerinin değişmemesine mümkün olduğunca özen gösterin ve model olmak için rutinlerinizi koruyun.</a:t>
            </a:r>
          </a:p>
          <a:p>
            <a:pPr>
              <a:lnSpc>
                <a:spcPct val="150000"/>
              </a:lnSpc>
            </a:pPr>
            <a:endParaRPr lang="tr-TR" sz="2000" dirty="0">
              <a:latin typeface="Raleway" panose="020B0503030101060003" pitchFamily="34" charset="0"/>
            </a:endParaRPr>
          </a:p>
        </p:txBody>
      </p:sp>
      <p:sp>
        <p:nvSpPr>
          <p:cNvPr id="4" name="Dikdörtgen 13">
            <a:extLst>
              <a:ext uri="{FF2B5EF4-FFF2-40B4-BE49-F238E27FC236}">
                <a16:creationId xmlns:a16="http://schemas.microsoft.com/office/drawing/2014/main" id="{ECECA97C-980A-1849-ADA4-A05499EBB254}"/>
              </a:ext>
            </a:extLst>
          </p:cNvPr>
          <p:cNvSpPr/>
          <p:nvPr/>
        </p:nvSpPr>
        <p:spPr>
          <a:xfrm>
            <a:off x="620312" y="476672"/>
            <a:ext cx="9533033" cy="584775"/>
          </a:xfrm>
          <a:prstGeom prst="rect">
            <a:avLst/>
          </a:prstGeom>
        </p:spPr>
        <p:txBody>
          <a:bodyPr wrap="square">
            <a:spAutoFit/>
          </a:bodyPr>
          <a:lstStyle/>
          <a:p>
            <a:pPr lvl="0"/>
            <a:r>
              <a:rPr lang="tr-TR" sz="3200" dirty="0">
                <a:latin typeface="Caveat Brush" pitchFamily="2" charset="0"/>
                <a:cs typeface="Times New Roman" panose="02020603050405020304" pitchFamily="18" charset="0"/>
              </a:rPr>
              <a:t>ÇOCUKLARA NASIL YARDIMCI OLABİLİRSİNİZ?</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356982"/>
            <a:ext cx="10972800" cy="5096354"/>
          </a:xfrm>
        </p:spPr>
        <p:txBody>
          <a:bodyPr>
            <a:normAutofit fontScale="85000" lnSpcReduction="20000"/>
          </a:bodyPr>
          <a:lstStyle/>
          <a:p>
            <a:pPr>
              <a:lnSpc>
                <a:spcPct val="160000"/>
              </a:lnSpc>
              <a:buNone/>
            </a:pPr>
            <a:r>
              <a:rPr lang="tr-TR" sz="2400" dirty="0">
                <a:latin typeface="Raleway" panose="020B0503030101060003" pitchFamily="34" charset="0"/>
                <a:cs typeface="Times New Roman" panose="02020603050405020304" pitchFamily="18" charset="0"/>
              </a:rPr>
              <a:t>	</a:t>
            </a:r>
            <a:r>
              <a:rPr lang="tr-TR" sz="2400" b="1" dirty="0">
                <a:latin typeface="Raleway" panose="020B0503030101060003" pitchFamily="34" charset="0"/>
                <a:cs typeface="Times New Roman" panose="02020603050405020304" pitchFamily="18" charset="0"/>
              </a:rPr>
              <a:t>SORUMLULUK ALMALARINA İZİN VERİN</a:t>
            </a:r>
          </a:p>
          <a:p>
            <a:pPr>
              <a:lnSpc>
                <a:spcPct val="160000"/>
              </a:lnSpc>
            </a:pPr>
            <a:r>
              <a:rPr lang="tr-TR" sz="2400" dirty="0">
                <a:latin typeface="Raleway" panose="020B0503030101060003" pitchFamily="34" charset="0"/>
                <a:cs typeface="Times New Roman" panose="02020603050405020304" pitchFamily="18" charset="0"/>
              </a:rPr>
              <a:t>Çocukların size ve çevrenizdekilere, alınan önlemlere uyarak gönüllü bir şekilde yardım etmelerine izin verin. Özellikle çocukların “her şey kontrol altında” algısının zarar görmemesi için sizin gözetiminizde yaşlarına ve gelişimlerine uygun bazı işlerde size yardımcı olmaları çok önemlidir.</a:t>
            </a:r>
          </a:p>
          <a:p>
            <a:pPr>
              <a:lnSpc>
                <a:spcPct val="160000"/>
              </a:lnSpc>
            </a:pPr>
            <a:r>
              <a:rPr lang="tr-TR" sz="2400" dirty="0">
                <a:latin typeface="Raleway" panose="020B0503030101060003" pitchFamily="34" charset="0"/>
                <a:cs typeface="Times New Roman" panose="02020603050405020304" pitchFamily="18" charset="0"/>
              </a:rPr>
              <a:t>Sorumluklarıyla ilgili farklılık olabileceğini de göz önünde bulundurun. </a:t>
            </a:r>
            <a:r>
              <a:rPr lang="tr-TR" altLang="tr-TR" sz="2400" dirty="0">
                <a:latin typeface="Raleway" panose="020B0503030101060003" pitchFamily="34" charset="0"/>
                <a:cs typeface="Times New Roman" panose="02020603050405020304" pitchFamily="18" charset="0"/>
              </a:rPr>
              <a:t>Önceden oyuncaklarını kaldıran ya da odasını toplayan çocuğunuz aile içinde sorumluluk almak isteyebilir ya da </a:t>
            </a:r>
            <a:r>
              <a:rPr lang="tr-TR" sz="2400" dirty="0">
                <a:latin typeface="Raleway" panose="020B0503030101060003" pitchFamily="34" charset="0"/>
                <a:cs typeface="Times New Roman" panose="02020603050405020304" pitchFamily="18" charset="0"/>
              </a:rPr>
              <a:t>okul başarısında yaşanan farklılıklar gibi.</a:t>
            </a:r>
          </a:p>
          <a:p>
            <a:pPr>
              <a:lnSpc>
                <a:spcPct val="160000"/>
              </a:lnSpc>
            </a:pPr>
            <a:r>
              <a:rPr lang="tr-TR" sz="2400" dirty="0">
                <a:latin typeface="Raleway" panose="020B0503030101060003" pitchFamily="34" charset="0"/>
              </a:rPr>
              <a:t>Çocuklar sel öncesi sahip oldukları hedefleri kaybedebilir ya da o hedefleri artık anlamsız bulabilir. </a:t>
            </a:r>
            <a:r>
              <a:rPr lang="tr-TR" altLang="tr-TR" sz="2400" dirty="0">
                <a:latin typeface="Raleway" panose="020B0503030101060003" pitchFamily="34" charset="0"/>
              </a:rPr>
              <a:t>Uzun vadeli hedeflerden ziyade beraber kısa vadeli hedefler belirleyebilir ve bunları gerçekleştirmesi yönünde çocuğunuzu destekleyebilirsiniz.</a:t>
            </a:r>
          </a:p>
        </p:txBody>
      </p:sp>
      <p:sp>
        <p:nvSpPr>
          <p:cNvPr id="4" name="Dikdörtgen 13">
            <a:extLst>
              <a:ext uri="{FF2B5EF4-FFF2-40B4-BE49-F238E27FC236}">
                <a16:creationId xmlns:a16="http://schemas.microsoft.com/office/drawing/2014/main" id="{E2304572-6167-554E-AF16-9CAE7B437B5C}"/>
              </a:ext>
            </a:extLst>
          </p:cNvPr>
          <p:cNvSpPr/>
          <p:nvPr/>
        </p:nvSpPr>
        <p:spPr>
          <a:xfrm>
            <a:off x="620312" y="476672"/>
            <a:ext cx="9533033" cy="584775"/>
          </a:xfrm>
          <a:prstGeom prst="rect">
            <a:avLst/>
          </a:prstGeom>
        </p:spPr>
        <p:txBody>
          <a:bodyPr wrap="square">
            <a:spAutoFit/>
          </a:bodyPr>
          <a:lstStyle/>
          <a:p>
            <a:pPr lvl="0"/>
            <a:r>
              <a:rPr lang="tr-TR" sz="3200" dirty="0">
                <a:latin typeface="Caveat Brush" pitchFamily="2" charset="0"/>
                <a:cs typeface="Times New Roman" panose="02020603050405020304" pitchFamily="18" charset="0"/>
              </a:rPr>
              <a:t>ÇOCUKLARA NASIL YARDIMCI OLABİLİRSİNİZ?</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Metin kutusu 17"/>
          <p:cNvSpPr txBox="1">
            <a:spLocks noChangeArrowheads="1"/>
          </p:cNvSpPr>
          <p:nvPr/>
        </p:nvSpPr>
        <p:spPr bwMode="auto">
          <a:xfrm>
            <a:off x="1200152" y="1412875"/>
            <a:ext cx="1036743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tr-TR" altLang="tr-TR" sz="2800">
              <a:latin typeface="Times New Roman" panose="02020603050405020304" pitchFamily="18" charset="0"/>
              <a:cs typeface="Calibri" panose="020F0502020204030204" pitchFamily="34" charset="0"/>
            </a:endParaRPr>
          </a:p>
          <a:p>
            <a:pPr algn="just" eaLnBrk="1" hangingPunct="1"/>
            <a:endParaRPr lang="tr-TR" altLang="tr-TR" sz="2800">
              <a:latin typeface="Times New Roman" panose="02020603050405020304" pitchFamily="18" charset="0"/>
              <a:cs typeface="Times New Roman" panose="02020603050405020304" pitchFamily="18" charset="0"/>
            </a:endParaRPr>
          </a:p>
        </p:txBody>
      </p:sp>
      <p:sp>
        <p:nvSpPr>
          <p:cNvPr id="53254" name="5 Dikdörtgen"/>
          <p:cNvSpPr>
            <a:spLocks noChangeArrowheads="1"/>
          </p:cNvSpPr>
          <p:nvPr/>
        </p:nvSpPr>
        <p:spPr bwMode="auto">
          <a:xfrm>
            <a:off x="445559" y="1428820"/>
            <a:ext cx="11330516"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tr-TR" b="1" dirty="0">
                <a:latin typeface="Raleway" panose="020B0503030101060003" pitchFamily="34" charset="0"/>
              </a:rPr>
              <a:t>SOSYALLİĞİ TEŞVİK EDİN</a:t>
            </a:r>
          </a:p>
          <a:p>
            <a:pPr marL="285750" indent="-285750" eaLnBrk="1" hangingPunct="1">
              <a:lnSpc>
                <a:spcPct val="150000"/>
              </a:lnSpc>
              <a:buFont typeface="Arial" panose="020B0604020202020204" pitchFamily="34" charset="0"/>
              <a:buChar char="•"/>
            </a:pPr>
            <a:r>
              <a:rPr lang="tr-TR" altLang="tr-TR" dirty="0">
                <a:latin typeface="Raleway" panose="020B0503030101060003" pitchFamily="34" charset="0"/>
              </a:rPr>
              <a:t>Sel sonrası yaşadığı olayları sindirmek için zamana ihtiyaç duyan çocuğunuza bu zamanı vermek ve yalnız kalma isteğine saygı duymanın yanı sıra bu durum uzun süre devam ederse çocuğunuzun sosyalleşme konusunda desteğe ihtiyaç duyabileceğini göz ardı etmemeniz gerekmektedir.</a:t>
            </a:r>
          </a:p>
          <a:p>
            <a:pPr marL="285750" indent="-285750" eaLnBrk="1" hangingPunct="1">
              <a:lnSpc>
                <a:spcPct val="150000"/>
              </a:lnSpc>
              <a:buFont typeface="Arial" panose="020B0604020202020204" pitchFamily="34" charset="0"/>
              <a:buChar char="•"/>
            </a:pPr>
            <a:r>
              <a:rPr lang="tr-TR" altLang="tr-TR" dirty="0">
                <a:latin typeface="Raleway" panose="020B0503030101060003" pitchFamily="34" charset="0"/>
              </a:rPr>
              <a:t>Çocuğunuz sel sonrası akranlarıyla görüşmek istemeyebilir.</a:t>
            </a:r>
          </a:p>
          <a:p>
            <a:pPr marL="285750" indent="-285750" eaLnBrk="1" hangingPunct="1">
              <a:lnSpc>
                <a:spcPct val="150000"/>
              </a:lnSpc>
              <a:buFont typeface="Arial" panose="020B0604020202020204" pitchFamily="34" charset="0"/>
              <a:buChar char="•"/>
            </a:pPr>
            <a:r>
              <a:rPr lang="tr-TR" altLang="tr-TR" dirty="0">
                <a:latin typeface="Raleway" panose="020B0503030101060003" pitchFamily="34" charset="0"/>
              </a:rPr>
              <a:t>Kendi içine kapanan ve sosyal izolasyon yaşayan çocuğunuza akranlarıyla görüşmesi için fırsatlar yaratmanız önemlidir.</a:t>
            </a:r>
          </a:p>
          <a:p>
            <a:pPr marL="285750" indent="-285750" eaLnBrk="1" hangingPunct="1">
              <a:lnSpc>
                <a:spcPct val="150000"/>
              </a:lnSpc>
              <a:buFont typeface="Arial" panose="020B0604020202020204" pitchFamily="34" charset="0"/>
              <a:buChar char="•"/>
            </a:pPr>
            <a:r>
              <a:rPr lang="tr-TR" altLang="tr-TR" dirty="0">
                <a:latin typeface="Raleway" panose="020B0503030101060003" pitchFamily="34" charset="0"/>
              </a:rPr>
              <a:t>Özellikle sizin sosyal hayata geri döndüğünüzü gözlemleyen çocuğunuz sizi rol model alabilir. </a:t>
            </a:r>
          </a:p>
          <a:p>
            <a:pPr marL="285750" indent="-285750" eaLnBrk="1" hangingPunct="1">
              <a:lnSpc>
                <a:spcPct val="150000"/>
              </a:lnSpc>
              <a:buFont typeface="Arial" panose="020B0604020202020204" pitchFamily="34" charset="0"/>
              <a:buChar char="•"/>
            </a:pPr>
            <a:r>
              <a:rPr lang="tr-TR" altLang="tr-TR" dirty="0">
                <a:latin typeface="Raleway" panose="020B0503030101060003" pitchFamily="34" charset="0"/>
              </a:rPr>
              <a:t>Çocuğunuz akran grubunu değiştirmek isteyebilir ve sel sonrası yaşadığı bu deneyim onu risk alma davranışlarına itebilir.</a:t>
            </a:r>
          </a:p>
          <a:p>
            <a:pPr marL="285750" indent="-285750" eaLnBrk="1" hangingPunct="1">
              <a:lnSpc>
                <a:spcPct val="150000"/>
              </a:lnSpc>
              <a:buFont typeface="Arial" panose="020B0604020202020204" pitchFamily="34" charset="0"/>
              <a:buChar char="•"/>
            </a:pPr>
            <a:r>
              <a:rPr lang="tr-TR" altLang="tr-TR" dirty="0">
                <a:latin typeface="Raleway" panose="020B0503030101060003" pitchFamily="34" charset="0"/>
              </a:rPr>
              <a:t>Bu dönemde çocuğunuzun ev ve okul saatleri dışında nerede ve kimlerle olduğunu izlemeniz, olası riskli davranışlara karşı önlem almanızı sağlayabilecektir. </a:t>
            </a:r>
          </a:p>
        </p:txBody>
      </p:sp>
      <p:sp>
        <p:nvSpPr>
          <p:cNvPr id="6" name="Dikdörtgen 13">
            <a:extLst>
              <a:ext uri="{FF2B5EF4-FFF2-40B4-BE49-F238E27FC236}">
                <a16:creationId xmlns:a16="http://schemas.microsoft.com/office/drawing/2014/main" id="{3935E409-1644-5949-A817-D4A815FC09F2}"/>
              </a:ext>
            </a:extLst>
          </p:cNvPr>
          <p:cNvSpPr/>
          <p:nvPr/>
        </p:nvSpPr>
        <p:spPr>
          <a:xfrm>
            <a:off x="620312" y="476672"/>
            <a:ext cx="9533033" cy="584775"/>
          </a:xfrm>
          <a:prstGeom prst="rect">
            <a:avLst/>
          </a:prstGeom>
        </p:spPr>
        <p:txBody>
          <a:bodyPr wrap="square">
            <a:spAutoFit/>
          </a:bodyPr>
          <a:lstStyle/>
          <a:p>
            <a:pPr lvl="0"/>
            <a:r>
              <a:rPr lang="tr-TR" sz="3200" dirty="0">
                <a:latin typeface="Caveat Brush" pitchFamily="2" charset="0"/>
                <a:cs typeface="Times New Roman" panose="02020603050405020304" pitchFamily="18" charset="0"/>
              </a:rPr>
              <a:t>ÇOCUKLARA NASIL YARDIMCI OLABİLİRSİNİZ?</a:t>
            </a:r>
          </a:p>
        </p:txBody>
      </p:sp>
    </p:spTree>
    <p:extLst>
      <p:ext uri="{BB962C8B-B14F-4D97-AF65-F5344CB8AC3E}">
        <p14:creationId xmlns:p14="http://schemas.microsoft.com/office/powerpoint/2010/main" val="5814535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13">
            <a:extLst>
              <a:ext uri="{FF2B5EF4-FFF2-40B4-BE49-F238E27FC236}">
                <a16:creationId xmlns:a16="http://schemas.microsoft.com/office/drawing/2014/main" id="{04A10B97-A73F-E64D-A046-2C0204015D57}"/>
              </a:ext>
            </a:extLst>
          </p:cNvPr>
          <p:cNvSpPr/>
          <p:nvPr/>
        </p:nvSpPr>
        <p:spPr>
          <a:xfrm>
            <a:off x="620312" y="476672"/>
            <a:ext cx="9533033" cy="584775"/>
          </a:xfrm>
          <a:prstGeom prst="rect">
            <a:avLst/>
          </a:prstGeom>
        </p:spPr>
        <p:txBody>
          <a:bodyPr wrap="square">
            <a:spAutoFit/>
          </a:bodyPr>
          <a:lstStyle/>
          <a:p>
            <a:pPr lvl="0"/>
            <a:r>
              <a:rPr lang="tr-TR" sz="3200" dirty="0">
                <a:latin typeface="Caveat Brush" pitchFamily="2" charset="0"/>
                <a:cs typeface="Times New Roman" panose="02020603050405020304" pitchFamily="18" charset="0"/>
              </a:rPr>
              <a:t>ÇOCUKLARA NASIL YARDIMCI OLABİLİRSİNİZ?</a:t>
            </a:r>
          </a:p>
        </p:txBody>
      </p:sp>
      <p:sp>
        <p:nvSpPr>
          <p:cNvPr id="5" name="2 İçerik Yer Tutucusu"/>
          <p:cNvSpPr>
            <a:spLocks noGrp="1"/>
          </p:cNvSpPr>
          <p:nvPr>
            <p:ph idx="1"/>
          </p:nvPr>
        </p:nvSpPr>
        <p:spPr>
          <a:xfrm>
            <a:off x="609600" y="1600201"/>
            <a:ext cx="10972800" cy="4525963"/>
          </a:xfrm>
        </p:spPr>
        <p:txBody>
          <a:bodyPr>
            <a:normAutofit fontScale="55000" lnSpcReduction="20000"/>
          </a:bodyPr>
          <a:lstStyle/>
          <a:p>
            <a:pPr>
              <a:lnSpc>
                <a:spcPct val="170000"/>
              </a:lnSpc>
              <a:buNone/>
            </a:pPr>
            <a:r>
              <a:rPr lang="tr-TR" b="1" dirty="0">
                <a:latin typeface="Raleway" panose="020B0503030101060003" pitchFamily="34" charset="0"/>
              </a:rPr>
              <a:t>MEDYA KULLANIMINI GÖZLEMLEYİN</a:t>
            </a:r>
          </a:p>
          <a:p>
            <a:pPr>
              <a:lnSpc>
                <a:spcPct val="170000"/>
              </a:lnSpc>
              <a:buFont typeface="Wingdings" panose="05000000000000000000" pitchFamily="2" charset="2"/>
              <a:buChar char="Ø"/>
            </a:pPr>
            <a:r>
              <a:rPr lang="tr-TR" altLang="tr-TR" dirty="0">
                <a:latin typeface="Raleway" panose="020B0503030101060003" pitchFamily="34" charset="0"/>
              </a:rPr>
              <a:t>Görsel ve sosyal medyada verilen haberlerin içeriği ruh sağlığı uzmanları tarafından kontrol edilmediği için hangi haber içeriğinin çocuğunuzun duymasında sakınca olmadığının sorumluluğu sizlerdedir. </a:t>
            </a:r>
          </a:p>
          <a:p>
            <a:pPr>
              <a:lnSpc>
                <a:spcPct val="170000"/>
              </a:lnSpc>
              <a:buFont typeface="Wingdings" panose="05000000000000000000" pitchFamily="2" charset="2"/>
              <a:buChar char="Ø"/>
            </a:pPr>
            <a:r>
              <a:rPr lang="tr-TR" altLang="tr-TR" dirty="0">
                <a:latin typeface="Raleway" panose="020B0503030101060003" pitchFamily="34" charset="0"/>
              </a:rPr>
              <a:t>Sel sonrası devamlı görsel medyada sel haberleri, görüntüleri, selden bahseden yayınların açılması çocukların travmalarının uzamasına yol açabilir ve tetikleyici unsur oynayabilir.</a:t>
            </a:r>
          </a:p>
          <a:p>
            <a:pPr>
              <a:lnSpc>
                <a:spcPct val="170000"/>
              </a:lnSpc>
              <a:buFont typeface="Wingdings" panose="05000000000000000000" pitchFamily="2" charset="2"/>
              <a:buChar char="Ø"/>
            </a:pPr>
            <a:r>
              <a:rPr lang="tr-TR" dirty="0">
                <a:latin typeface="Raleway" panose="020B0503030101060003" pitchFamily="34" charset="0"/>
              </a:rPr>
              <a:t>Lise ve ortaokul dönemindeki çocukların sosyal medyaya çok kolay erişebilmesinden dolayı sosyal medyada maruz kaldıkları içeriklerin de denetlenmesi önemlidir.</a:t>
            </a:r>
          </a:p>
          <a:p>
            <a:pPr>
              <a:lnSpc>
                <a:spcPct val="170000"/>
              </a:lnSpc>
              <a:buFont typeface="Wingdings" panose="05000000000000000000" pitchFamily="2" charset="2"/>
              <a:buChar char="Ø"/>
            </a:pPr>
            <a:r>
              <a:rPr lang="tr-TR" dirty="0">
                <a:latin typeface="Raleway" panose="020B0503030101060003" pitchFamily="34" charset="0"/>
              </a:rPr>
              <a:t>Çocukların özellikle sosyal medyada yer alan sel görüntülerinden kendilerini nasıl koruyacakları üzerine bilinçlendirilmeleri gerekmektedir.</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2398" y="1196752"/>
            <a:ext cx="10972800" cy="4464496"/>
          </a:xfrm>
        </p:spPr>
        <p:txBody>
          <a:bodyPr>
            <a:normAutofit/>
          </a:bodyPr>
          <a:lstStyle/>
          <a:p>
            <a:pPr>
              <a:lnSpc>
                <a:spcPct val="150000"/>
              </a:lnSpc>
              <a:buNone/>
            </a:pPr>
            <a:r>
              <a:rPr lang="tr-TR" sz="2400" b="1" dirty="0">
                <a:latin typeface="Raleway" panose="020B0503030101060003" pitchFamily="34" charset="0"/>
              </a:rPr>
              <a:t>	BİLGİ EDİNİN</a:t>
            </a:r>
          </a:p>
          <a:p>
            <a:pPr>
              <a:lnSpc>
                <a:spcPct val="150000"/>
              </a:lnSpc>
            </a:pPr>
            <a:r>
              <a:rPr lang="tr-TR" sz="2400" dirty="0">
                <a:latin typeface="Raleway" panose="020B0503030101060003" pitchFamily="34" charset="0"/>
              </a:rPr>
              <a:t>Kendinize ve çocuklarınıza yardımcı olmak için yapabileceğiniz en iyi şeylerden biri de doğru kaynaklardan bilgi almaktır. Özellikle yapabileceklerinizle ilgili olarak çocuğunuzun okulunda sizlere verilecek bilgileri lütfen uygulayın. </a:t>
            </a:r>
          </a:p>
          <a:p>
            <a:pPr>
              <a:lnSpc>
                <a:spcPct val="150000"/>
              </a:lnSpc>
            </a:pPr>
            <a:r>
              <a:rPr lang="tr-TR" sz="2400" dirty="0">
                <a:latin typeface="Raleway" panose="020B0503030101060003" pitchFamily="34" charset="0"/>
              </a:rPr>
              <a:t>Çocuklarınızla ilgili danışmak istediğiniz bir konu olduğunda yine okul rehberlik ve psikolojik danışma servisinden ve rehberlik ve araştırma merkezlerinden yardım alın.</a:t>
            </a:r>
          </a:p>
          <a:p>
            <a:pPr>
              <a:lnSpc>
                <a:spcPct val="150000"/>
              </a:lnSpc>
            </a:pPr>
            <a:endParaRPr lang="tr-TR" sz="2400" dirty="0">
              <a:latin typeface="Raleway" panose="020B0503030101060003" pitchFamily="34" charset="0"/>
            </a:endParaRPr>
          </a:p>
        </p:txBody>
      </p:sp>
      <p:sp>
        <p:nvSpPr>
          <p:cNvPr id="4" name="Dikdörtgen 13">
            <a:extLst>
              <a:ext uri="{FF2B5EF4-FFF2-40B4-BE49-F238E27FC236}">
                <a16:creationId xmlns:a16="http://schemas.microsoft.com/office/drawing/2014/main" id="{A315AC94-E36E-7146-887E-5DA05F6BF320}"/>
              </a:ext>
            </a:extLst>
          </p:cNvPr>
          <p:cNvSpPr/>
          <p:nvPr/>
        </p:nvSpPr>
        <p:spPr>
          <a:xfrm>
            <a:off x="620312" y="476672"/>
            <a:ext cx="9533033" cy="584775"/>
          </a:xfrm>
          <a:prstGeom prst="rect">
            <a:avLst/>
          </a:prstGeom>
        </p:spPr>
        <p:txBody>
          <a:bodyPr wrap="square">
            <a:spAutoFit/>
          </a:bodyPr>
          <a:lstStyle/>
          <a:p>
            <a:pPr lvl="0"/>
            <a:r>
              <a:rPr lang="tr-TR" sz="3200" dirty="0">
                <a:latin typeface="Caveat Brush" pitchFamily="2" charset="0"/>
                <a:cs typeface="Times New Roman" panose="02020603050405020304" pitchFamily="18" charset="0"/>
              </a:rPr>
              <a:t>ÇOCUKLARA NASIL YARDIMCI OLABİLİRSİNİZ?</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13">
            <a:extLst>
              <a:ext uri="{FF2B5EF4-FFF2-40B4-BE49-F238E27FC236}">
                <a16:creationId xmlns:a16="http://schemas.microsoft.com/office/drawing/2014/main" id="{470CA326-0282-714E-9C2C-5AD24BC271E9}"/>
              </a:ext>
            </a:extLst>
          </p:cNvPr>
          <p:cNvSpPr/>
          <p:nvPr/>
        </p:nvSpPr>
        <p:spPr>
          <a:xfrm>
            <a:off x="620312" y="476672"/>
            <a:ext cx="9533033" cy="584775"/>
          </a:xfrm>
          <a:prstGeom prst="rect">
            <a:avLst/>
          </a:prstGeom>
        </p:spPr>
        <p:txBody>
          <a:bodyPr wrap="square">
            <a:spAutoFit/>
          </a:bodyPr>
          <a:lstStyle/>
          <a:p>
            <a:pPr lvl="0"/>
            <a:r>
              <a:rPr lang="tr-TR" sz="3200" dirty="0">
                <a:latin typeface="Caveat Brush" pitchFamily="2" charset="0"/>
                <a:cs typeface="Times New Roman" panose="02020603050405020304" pitchFamily="18" charset="0"/>
              </a:rPr>
              <a:t>ÇOCUKLARA NASIL YARDIMCI OLABİLİRSİNİZ?</a:t>
            </a:r>
          </a:p>
        </p:txBody>
      </p:sp>
      <p:sp>
        <p:nvSpPr>
          <p:cNvPr id="5" name="5 Dikdörtgen"/>
          <p:cNvSpPr>
            <a:spLocks noChangeArrowheads="1"/>
          </p:cNvSpPr>
          <p:nvPr/>
        </p:nvSpPr>
        <p:spPr bwMode="auto">
          <a:xfrm>
            <a:off x="624418" y="1700808"/>
            <a:ext cx="11135783"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tr-TR" altLang="tr-TR" sz="2400" b="1" dirty="0">
                <a:latin typeface="Raleway" panose="020B0503030101060003" pitchFamily="34" charset="0"/>
                <a:cs typeface="Times New Roman" panose="02020603050405020304" pitchFamily="18" charset="0"/>
              </a:rPr>
              <a:t>DEĞİŞİKLİKLERDEN HABERDAR EDİN</a:t>
            </a:r>
          </a:p>
          <a:p>
            <a:pPr marL="342900" indent="-342900" eaLnBrk="1" hangingPunct="1">
              <a:lnSpc>
                <a:spcPct val="150000"/>
              </a:lnSpc>
              <a:buFont typeface="Arial" panose="020B0604020202020204" pitchFamily="34" charset="0"/>
              <a:buChar char="•"/>
            </a:pPr>
            <a:r>
              <a:rPr lang="tr-TR" altLang="tr-TR" sz="2400" dirty="0">
                <a:latin typeface="Raleway" panose="020B0503030101060003" pitchFamily="34" charset="0"/>
                <a:cs typeface="Times New Roman" panose="02020603050405020304" pitchFamily="18" charset="0"/>
              </a:rPr>
              <a:t>Özellikle sel, fiziksel ve maddi zararlar verdiyse çocuklar bundan sonra ne olacağını bilmek isterler. </a:t>
            </a:r>
          </a:p>
          <a:p>
            <a:pPr marL="342900" indent="-342900" eaLnBrk="1" hangingPunct="1">
              <a:lnSpc>
                <a:spcPct val="150000"/>
              </a:lnSpc>
              <a:buFont typeface="Arial" panose="020B0604020202020204" pitchFamily="34" charset="0"/>
              <a:buChar char="•"/>
            </a:pPr>
            <a:r>
              <a:rPr lang="tr-TR" altLang="tr-TR" sz="2400" dirty="0">
                <a:latin typeface="Raleway" panose="020B0503030101060003" pitchFamily="34" charset="0"/>
                <a:cs typeface="Times New Roman" panose="02020603050405020304" pitchFamily="18" charset="0"/>
              </a:rPr>
              <a:t>Evi taşıma, bir süreliğine başka bir yerde kalma ya da okul değişikliği yapılacaksa bu süreçten çocuk haberdar edilmeli ve yaşına uygun bir şekilde açıklanmalıdır. </a:t>
            </a:r>
          </a:p>
          <a:p>
            <a:pPr marL="342900" indent="-342900" eaLnBrk="1" hangingPunct="1">
              <a:lnSpc>
                <a:spcPct val="150000"/>
              </a:lnSpc>
              <a:buFont typeface="Arial" panose="020B0604020202020204" pitchFamily="34" charset="0"/>
              <a:buChar char="•"/>
            </a:pPr>
            <a:r>
              <a:rPr lang="tr-TR" altLang="tr-TR" sz="2400" dirty="0">
                <a:latin typeface="Raleway" panose="020B0503030101060003" pitchFamily="34" charset="0"/>
                <a:cs typeface="Times New Roman" panose="02020603050405020304" pitchFamily="18" charset="0"/>
              </a:rPr>
              <a:t>Ortaokul ve lise dönemindeki çocuklar için karar süreçlerine onları da katmak kontrol duygularını yeniden kazanmaları yönünde de destek olabilecektir.</a:t>
            </a:r>
          </a:p>
        </p:txBody>
      </p:sp>
    </p:spTree>
    <p:extLst>
      <p:ext uri="{BB962C8B-B14F-4D97-AF65-F5344CB8AC3E}">
        <p14:creationId xmlns:p14="http://schemas.microsoft.com/office/powerpoint/2010/main" val="5549832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13">
            <a:extLst>
              <a:ext uri="{FF2B5EF4-FFF2-40B4-BE49-F238E27FC236}">
                <a16:creationId xmlns:a16="http://schemas.microsoft.com/office/drawing/2014/main" id="{A3354745-4553-1849-8C89-3F17BDCFF017}"/>
              </a:ext>
            </a:extLst>
          </p:cNvPr>
          <p:cNvSpPr/>
          <p:nvPr/>
        </p:nvSpPr>
        <p:spPr>
          <a:xfrm>
            <a:off x="620312" y="476672"/>
            <a:ext cx="9533033" cy="584775"/>
          </a:xfrm>
          <a:prstGeom prst="rect">
            <a:avLst/>
          </a:prstGeom>
        </p:spPr>
        <p:txBody>
          <a:bodyPr wrap="square">
            <a:spAutoFit/>
          </a:bodyPr>
          <a:lstStyle/>
          <a:p>
            <a:pPr lvl="0"/>
            <a:r>
              <a:rPr lang="tr-TR" sz="3200" dirty="0">
                <a:latin typeface="Caveat Brush" pitchFamily="2" charset="0"/>
                <a:cs typeface="Times New Roman" panose="02020603050405020304" pitchFamily="18" charset="0"/>
              </a:rPr>
              <a:t>ÇOCUKLARA NASIL YARDIMCI OLABİLİRSİNİZ ?</a:t>
            </a:r>
          </a:p>
        </p:txBody>
      </p:sp>
      <p:sp>
        <p:nvSpPr>
          <p:cNvPr id="5" name="2 İçerik Yer Tutucusu"/>
          <p:cNvSpPr>
            <a:spLocks noGrp="1"/>
          </p:cNvSpPr>
          <p:nvPr>
            <p:ph idx="1"/>
          </p:nvPr>
        </p:nvSpPr>
        <p:spPr>
          <a:xfrm>
            <a:off x="609600" y="1459619"/>
            <a:ext cx="10972800" cy="4389120"/>
          </a:xfrm>
        </p:spPr>
        <p:txBody>
          <a:bodyPr>
            <a:normAutofit fontScale="85000" lnSpcReduction="10000"/>
          </a:bodyPr>
          <a:lstStyle/>
          <a:p>
            <a:pPr>
              <a:lnSpc>
                <a:spcPct val="170000"/>
              </a:lnSpc>
              <a:buNone/>
            </a:pPr>
            <a:r>
              <a:rPr lang="tr-TR" sz="2400" b="1" dirty="0">
                <a:latin typeface="Raleway" panose="020B0503030101060003" pitchFamily="34" charset="0"/>
              </a:rPr>
              <a:t>	İHMAL ETMEYİN</a:t>
            </a:r>
          </a:p>
          <a:p>
            <a:pPr>
              <a:lnSpc>
                <a:spcPct val="170000"/>
              </a:lnSpc>
            </a:pPr>
            <a:r>
              <a:rPr lang="tr-TR" sz="2400" dirty="0">
                <a:latin typeface="Raleway" panose="020B0503030101060003" pitchFamily="34" charset="0"/>
              </a:rPr>
              <a:t>Çocuklar için en önemli yardımlardan birinin öncelikle sizin toparlanmanız olduğunu unutmayın ve ihmal etmeyin. Yaşadıklarınızla baş etmek için mümkünse kendinize de zaman ayırın ve sağlığınıza dikkat edin. Yaşadıklarınızı yakınlarınızla paylaşın ya da diğer yetişkinlerle konuşun, gerekirse bir uzmandan yardım alın. </a:t>
            </a:r>
          </a:p>
          <a:p>
            <a:pPr>
              <a:lnSpc>
                <a:spcPct val="170000"/>
              </a:lnSpc>
            </a:pPr>
            <a:r>
              <a:rPr lang="tr-TR" sz="2400" dirty="0">
                <a:latin typeface="Raleway" panose="020B0503030101060003" pitchFamily="34" charset="0"/>
                <a:ea typeface="Calibri" panose="020F0502020204030204" pitchFamily="34" charset="0"/>
                <a:cs typeface="Times New Roman" panose="02020603050405020304" pitchFamily="18" charset="0"/>
              </a:rPr>
              <a:t>Kişisel bakım ve sağlık tedbirlerini ihmal etmeyin. </a:t>
            </a:r>
            <a:r>
              <a:rPr lang="tr-TR" sz="2400" dirty="0">
                <a:latin typeface="Raleway" panose="020B0503030101060003" pitchFamily="34" charset="0"/>
                <a:cs typeface="Times New Roman" panose="02020603050405020304" pitchFamily="18" charset="0"/>
              </a:rPr>
              <a:t>Elleri yıkamak, maske takmak ya da kıyafetine özen göstermek, saçını taramak gibi tedbirler basit olsa da çocukların </a:t>
            </a:r>
            <a:r>
              <a:rPr lang="tr-TR" sz="2400" dirty="0">
                <a:latin typeface="Raleway" panose="020B0503030101060003" pitchFamily="34" charset="0"/>
                <a:ea typeface="Calibri" panose="020F0502020204030204" pitchFamily="34" charset="0"/>
                <a:cs typeface="Times New Roman" panose="02020603050405020304" pitchFamily="18" charset="0"/>
              </a:rPr>
              <a:t>biraz daha iyi hissetmelerine yardımcı olacak ve çok belirsiz bir zamanda onlara bir kontrol hissi verecektir. </a:t>
            </a:r>
            <a:endParaRPr lang="tr-TR" sz="2400" dirty="0">
              <a:latin typeface="Raleway" panose="020B0503030101060003" pitchFamily="34" charset="0"/>
              <a:cs typeface="Times New Roman" panose="02020603050405020304" pitchFamily="18" charset="0"/>
            </a:endParaRPr>
          </a:p>
          <a:p>
            <a:pPr>
              <a:lnSpc>
                <a:spcPct val="170000"/>
              </a:lnSpc>
              <a:buNone/>
            </a:pPr>
            <a:endParaRPr lang="tr-TR" sz="2400" dirty="0">
              <a:latin typeface="Raleway" panose="020B0503030101060003"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420619" y="217642"/>
            <a:ext cx="5259517" cy="646331"/>
          </a:xfrm>
          <a:prstGeom prst="rect">
            <a:avLst/>
          </a:prstGeom>
        </p:spPr>
        <p:txBody>
          <a:bodyPr wrap="none">
            <a:spAutoFit/>
          </a:bodyPr>
          <a:lstStyle/>
          <a:p>
            <a:r>
              <a:rPr lang="tr-TR" sz="3600" b="1" dirty="0">
                <a:solidFill>
                  <a:schemeClr val="bg1"/>
                </a:solidFill>
                <a:latin typeface="Times New Roman" panose="02020603050405020304" pitchFamily="18" charset="0"/>
                <a:cs typeface="Times New Roman" panose="02020603050405020304" pitchFamily="18" charset="0"/>
              </a:rPr>
              <a:t>AFET VE ACİL DURUM</a:t>
            </a:r>
          </a:p>
        </p:txBody>
      </p:sp>
      <p:sp>
        <p:nvSpPr>
          <p:cNvPr id="18" name="Metin kutusu 17"/>
          <p:cNvSpPr txBox="1"/>
          <p:nvPr/>
        </p:nvSpPr>
        <p:spPr>
          <a:xfrm>
            <a:off x="2132288" y="1844824"/>
            <a:ext cx="8982276" cy="830997"/>
          </a:xfrm>
          <a:prstGeom prst="rect">
            <a:avLst/>
          </a:prstGeom>
          <a:noFill/>
        </p:spPr>
        <p:txBody>
          <a:bodyPr wrap="square" rtlCol="0">
            <a:spAutoFit/>
          </a:bodyPr>
          <a:lstStyle/>
          <a:p>
            <a:r>
              <a:rPr lang="tr-TR" sz="2400" b="1" dirty="0">
                <a:latin typeface="Raleway" panose="020B0503030101060003" pitchFamily="34" charset="0"/>
                <a:cs typeface="Times New Roman" panose="02020603050405020304" pitchFamily="18" charset="0"/>
              </a:rPr>
              <a:t>Acil durum: </a:t>
            </a:r>
            <a:r>
              <a:rPr lang="tr-TR" sz="2400" dirty="0">
                <a:latin typeface="Raleway" panose="020B0503030101060003" pitchFamily="34" charset="0"/>
                <a:cs typeface="Times New Roman" panose="02020603050405020304" pitchFamily="18" charset="0"/>
              </a:rPr>
              <a:t>Büyük, fakat genellikle yerel imkânlarla  baş edilebilen çapta, ivedilik gerektiren tüm durum ve hâller.</a:t>
            </a:r>
          </a:p>
        </p:txBody>
      </p:sp>
      <p:sp>
        <p:nvSpPr>
          <p:cNvPr id="20" name="Metin kutusu 19"/>
          <p:cNvSpPr txBox="1"/>
          <p:nvPr/>
        </p:nvSpPr>
        <p:spPr>
          <a:xfrm>
            <a:off x="2165276" y="2924752"/>
            <a:ext cx="8982276" cy="2677656"/>
          </a:xfrm>
          <a:prstGeom prst="rect">
            <a:avLst/>
          </a:prstGeom>
          <a:noFill/>
        </p:spPr>
        <p:txBody>
          <a:bodyPr wrap="square" rtlCol="0">
            <a:spAutoFit/>
          </a:bodyPr>
          <a:lstStyle/>
          <a:p>
            <a:r>
              <a:rPr lang="tr-TR" sz="2400" b="1" dirty="0">
                <a:latin typeface="Raleway" panose="020B0503030101060003" pitchFamily="34" charset="0"/>
                <a:cs typeface="Times New Roman" panose="02020603050405020304" pitchFamily="18" charset="0"/>
              </a:rPr>
              <a:t>Afet: </a:t>
            </a:r>
            <a:r>
              <a:rPr lang="tr-TR" sz="2400" dirty="0">
                <a:latin typeface="Raleway" panose="020B0503030101060003" pitchFamily="34" charset="0"/>
                <a:cs typeface="Times New Roman" panose="02020603050405020304" pitchFamily="18" charset="0"/>
              </a:rPr>
              <a:t>İnsanlar için, fiziksel, ekonomik ve sosyal kayıplar doğuran, normal yaşamı ve  insan faaliyetlerini durdurarak veya kesintiye uğratarak toplulukları etkileyen, etkilenen topluluğun kendi olanak ve kaynaklarını kullanarak üstesinden gelemeyeceği,  etkilenen toplumun baş etme kapasitesinin yeterli olmadığı, doğal, teknolojik veya  insan kökenli olaylardır.</a:t>
            </a:r>
          </a:p>
        </p:txBody>
      </p:sp>
      <p:sp>
        <p:nvSpPr>
          <p:cNvPr id="10" name="Dikdörtgen 9"/>
          <p:cNvSpPr/>
          <p:nvPr/>
        </p:nvSpPr>
        <p:spPr>
          <a:xfrm>
            <a:off x="420619" y="217642"/>
            <a:ext cx="8143576"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ACİL DURUMLAR VE AFET DURUMLARI</a:t>
            </a:r>
          </a:p>
        </p:txBody>
      </p:sp>
    </p:spTree>
    <p:extLst>
      <p:ext uri="{BB962C8B-B14F-4D97-AF65-F5344CB8AC3E}">
        <p14:creationId xmlns:p14="http://schemas.microsoft.com/office/powerpoint/2010/main" val="37102280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431627"/>
            <a:ext cx="10972800" cy="4389120"/>
          </a:xfrm>
        </p:spPr>
        <p:txBody>
          <a:bodyPr>
            <a:normAutofit/>
          </a:bodyPr>
          <a:lstStyle/>
          <a:p>
            <a:pPr>
              <a:lnSpc>
                <a:spcPct val="150000"/>
              </a:lnSpc>
              <a:buNone/>
            </a:pPr>
            <a:r>
              <a:rPr lang="tr-TR" sz="2400" b="1" dirty="0">
                <a:latin typeface="+mj-lt"/>
              </a:rPr>
              <a:t>	UZMANA BAŞVURUN</a:t>
            </a:r>
          </a:p>
          <a:p>
            <a:pPr>
              <a:lnSpc>
                <a:spcPct val="150000"/>
              </a:lnSpc>
            </a:pPr>
            <a:r>
              <a:rPr lang="tr-TR" sz="2400" dirty="0">
                <a:latin typeface="+mj-lt"/>
              </a:rPr>
              <a:t>Çocuğunuz aşırı panik olma, ağlama nöbetleri, sürekli uyku sorunları ya da yoğun davranış sorunları gibi tepkiler gösteriyorsa, bir ruh sağlığı uzmanına ihtiyacı olabilir. Bu gibi durumlarda okul rehberlik ve psikolojik danışma servisine, rehberlik ve araştırma merkezlerine ya da ruh sağlığı uzmanlarına başvurun.</a:t>
            </a:r>
          </a:p>
        </p:txBody>
      </p:sp>
      <p:sp>
        <p:nvSpPr>
          <p:cNvPr id="4" name="Dikdörtgen 13">
            <a:extLst>
              <a:ext uri="{FF2B5EF4-FFF2-40B4-BE49-F238E27FC236}">
                <a16:creationId xmlns:a16="http://schemas.microsoft.com/office/drawing/2014/main" id="{CDF89320-7293-5F4B-AEA4-930D2A87DA37}"/>
              </a:ext>
            </a:extLst>
          </p:cNvPr>
          <p:cNvSpPr/>
          <p:nvPr/>
        </p:nvSpPr>
        <p:spPr>
          <a:xfrm>
            <a:off x="620312" y="476672"/>
            <a:ext cx="9533033" cy="584775"/>
          </a:xfrm>
          <a:prstGeom prst="rect">
            <a:avLst/>
          </a:prstGeom>
        </p:spPr>
        <p:txBody>
          <a:bodyPr wrap="square">
            <a:spAutoFit/>
          </a:bodyPr>
          <a:lstStyle/>
          <a:p>
            <a:pPr lvl="0"/>
            <a:r>
              <a:rPr lang="tr-TR" sz="3200" dirty="0">
                <a:latin typeface="Caveat Brush" pitchFamily="2" charset="0"/>
                <a:cs typeface="Times New Roman" panose="02020603050405020304" pitchFamily="18" charset="0"/>
              </a:rPr>
              <a:t>ÇOCUKLARA NASIL YARDIMCI OLABİLİRSİNİZ?</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191344" y="188640"/>
            <a:ext cx="11787269" cy="957943"/>
          </a:xfrm>
        </p:spPr>
        <p:txBody>
          <a:bodyPr rtlCol="0" anchor="ctr">
            <a:noAutofit/>
          </a:bodyPr>
          <a:lstStyle/>
          <a:p>
            <a:pPr eaLnBrk="1" fontAlgn="auto" hangingPunct="1">
              <a:spcAft>
                <a:spcPts val="0"/>
              </a:spcAft>
              <a:defRPr/>
            </a:pPr>
            <a:r>
              <a:rPr lang="tr-TR" sz="3200" dirty="0">
                <a:latin typeface="Caveat Brush" pitchFamily="2" charset="0"/>
              </a:rPr>
              <a:t>ÇOCUKLARIN TOPARLANMA SÜRECİNDE </a:t>
            </a:r>
            <a:r>
              <a:rPr lang="tr-TR" sz="3200" dirty="0">
                <a:solidFill>
                  <a:schemeClr val="tx1"/>
                </a:solidFill>
                <a:latin typeface="Caveat Brush" pitchFamily="2" charset="0"/>
              </a:rPr>
              <a:t>OKULLARIN ÖNEMİ</a:t>
            </a:r>
          </a:p>
        </p:txBody>
      </p:sp>
      <p:sp>
        <p:nvSpPr>
          <p:cNvPr id="75777" name="1 İçerik Yer Tutucusu"/>
          <p:cNvSpPr>
            <a:spLocks noGrp="1"/>
          </p:cNvSpPr>
          <p:nvPr>
            <p:ph idx="1"/>
          </p:nvPr>
        </p:nvSpPr>
        <p:spPr>
          <a:xfrm>
            <a:off x="431371" y="1278364"/>
            <a:ext cx="11329259" cy="4973147"/>
          </a:xfrm>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tr-TR" sz="2400" dirty="0">
                <a:latin typeface="Raleway" panose="020B0503030101060003" pitchFamily="34" charset="0"/>
              </a:rPr>
              <a:t>Okullar normalliği temsil eden ve eğitim yoluyla normal yaşama geri dönmeyi kolaylaştıran önemli kurumlardır.</a:t>
            </a:r>
          </a:p>
          <a:p>
            <a:pPr marL="0" indent="0">
              <a:buNone/>
            </a:pPr>
            <a:r>
              <a:rPr lang="tr-TR" sz="2400" dirty="0">
                <a:latin typeface="Raleway" panose="020B0503030101060003" pitchFamily="34" charset="0"/>
              </a:rPr>
              <a:t>Okulda bulunmak;</a:t>
            </a:r>
          </a:p>
          <a:p>
            <a:r>
              <a:rPr lang="tr-TR" sz="2400" dirty="0">
                <a:latin typeface="Raleway" panose="020B0503030101060003" pitchFamily="34" charset="0"/>
              </a:rPr>
              <a:t>Oyun ve diğer okul etkinliklerine katılmak; özellikle çocukların ihtiyaç duydukları, süreklilik, değişmezlik ve normallik hissinin oluşmasına yardımcı olur.</a:t>
            </a:r>
          </a:p>
          <a:p>
            <a:r>
              <a:rPr lang="tr-TR" sz="2400" dirty="0">
                <a:latin typeface="Raleway" panose="020B0503030101060003" pitchFamily="34" charset="0"/>
              </a:rPr>
              <a:t>Çocukların ihtiyaçlarını daha kolay ifade etmelerini sağlar.</a:t>
            </a:r>
          </a:p>
          <a:p>
            <a:r>
              <a:rPr lang="tr-TR" sz="2400" dirty="0">
                <a:latin typeface="Raleway" panose="020B0503030101060003" pitchFamily="34" charset="0"/>
                <a:cs typeface="Times New Roman" panose="02020603050405020304" pitchFamily="18" charset="0"/>
              </a:rPr>
              <a:t>Sel gibi zorlayıcı olaylar sonrası normal tepkiler  hakkında çocukları bilgilendirerek süreci anlamlandırmalarına yardımcı olurlar.</a:t>
            </a:r>
          </a:p>
          <a:p>
            <a:r>
              <a:rPr lang="tr-TR" sz="2400" dirty="0">
                <a:latin typeface="Raleway" panose="020B0503030101060003" pitchFamily="34" charset="0"/>
                <a:cs typeface="Times New Roman" panose="02020603050405020304" pitchFamily="18" charset="0"/>
              </a:rPr>
              <a:t>Çocukların iyileşme sürecine katkı sağlamak için okul ve aile arasındaki iş birliğini güçlendirir.</a:t>
            </a:r>
          </a:p>
          <a:p>
            <a:endParaRPr lang="tr-TR" sz="2400" dirty="0">
              <a:latin typeface="Raleway" panose="020B0503030101060003"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1 İçerik Yer Tutucusu"/>
          <p:cNvSpPr>
            <a:spLocks noGrp="1"/>
          </p:cNvSpPr>
          <p:nvPr>
            <p:ph idx="1"/>
          </p:nvPr>
        </p:nvSpPr>
        <p:spPr>
          <a:xfrm>
            <a:off x="431371" y="1147665"/>
            <a:ext cx="11329259" cy="4081535"/>
          </a:xfrm>
        </p:spPr>
        <p:style>
          <a:lnRef idx="2">
            <a:schemeClr val="accent1"/>
          </a:lnRef>
          <a:fillRef idx="1">
            <a:schemeClr val="lt1"/>
          </a:fillRef>
          <a:effectRef idx="0">
            <a:schemeClr val="accent1"/>
          </a:effectRef>
          <a:fontRef idx="minor">
            <a:schemeClr val="dk1"/>
          </a:fontRef>
        </p:style>
        <p:txBody>
          <a:bodyPr>
            <a:noAutofit/>
          </a:bodyPr>
          <a:lstStyle/>
          <a:p>
            <a:pPr eaLnBrk="1" hangingPunct="1"/>
            <a:r>
              <a:rPr lang="tr-TR" sz="2200" dirty="0">
                <a:latin typeface="Raleway" panose="020B0503030101060003" pitchFamily="34" charset="0"/>
                <a:cs typeface="Times New Roman" panose="02020603050405020304" pitchFamily="18" charset="0"/>
              </a:rPr>
              <a:t>Çocuklarla daha çok birlikte oldukları için onların gereksinimlerini herkesten iyi bilir ve gerektiğinde onlara yardım edebilirler.</a:t>
            </a:r>
          </a:p>
          <a:p>
            <a:pPr eaLnBrk="1" hangingPunct="1"/>
            <a:r>
              <a:rPr lang="tr-TR" sz="2200" dirty="0">
                <a:latin typeface="Raleway" panose="020B0503030101060003" pitchFamily="34" charset="0"/>
                <a:cs typeface="Times New Roman" panose="02020603050405020304" pitchFamily="18" charset="0"/>
              </a:rPr>
              <a:t>Travmatik olaylarla ilgili normal tepkiler hakkında çocukları bilgilendirerek çocukların süreci anlamlandırmalarına yardımcı olurlar.</a:t>
            </a:r>
          </a:p>
          <a:p>
            <a:pPr eaLnBrk="1" hangingPunct="1"/>
            <a:r>
              <a:rPr lang="tr-TR" sz="2200" dirty="0">
                <a:latin typeface="Raleway" panose="020B0503030101060003" pitchFamily="34" charset="0"/>
                <a:cs typeface="Times New Roman" panose="02020603050405020304" pitchFamily="18" charset="0"/>
              </a:rPr>
              <a:t> Çocuklarla birlikte sıcak ve destekleyici bir sosyal ortam yaratarak onların kayıplarla, acı veren anılarla başa çıkmalarına ve duygularını ifade etmelerine yönelik sınıf etkinlikleri düzenler.</a:t>
            </a:r>
          </a:p>
          <a:p>
            <a:pPr eaLnBrk="1" hangingPunct="1"/>
            <a:r>
              <a:rPr lang="tr-TR" sz="2200" dirty="0">
                <a:latin typeface="Raleway" panose="020B0503030101060003" pitchFamily="34" charset="0"/>
                <a:cs typeface="Times New Roman" panose="02020603050405020304" pitchFamily="18" charset="0"/>
              </a:rPr>
              <a:t>Çocukların iyileşme sürecine katkı sağlamak için okul ve aile arasındaki iş birliğini güçlendirir.</a:t>
            </a:r>
          </a:p>
          <a:p>
            <a:pPr eaLnBrk="1" hangingPunct="1"/>
            <a:r>
              <a:rPr lang="tr-TR" sz="2200" dirty="0">
                <a:latin typeface="Raleway" panose="020B0503030101060003" pitchFamily="34" charset="0"/>
                <a:cs typeface="Times New Roman" panose="02020603050405020304" pitchFamily="18" charset="0"/>
              </a:rPr>
              <a:t>İleri düzeyde psikolojik yardıma gereksinim duyan çocuklar için iş birliği sağlar.</a:t>
            </a:r>
            <a:endParaRPr lang="tr-TR" sz="2200" dirty="0">
              <a:latin typeface="Raleway" panose="020B0503030101060003" pitchFamily="34" charset="0"/>
            </a:endParaRPr>
          </a:p>
          <a:p>
            <a:pPr eaLnBrk="1" hangingPunct="1"/>
            <a:endParaRPr lang="tr-TR" sz="2200" dirty="0">
              <a:latin typeface="Raleway" panose="020B0503030101060003" pitchFamily="34" charset="0"/>
            </a:endParaRPr>
          </a:p>
        </p:txBody>
      </p:sp>
      <p:sp>
        <p:nvSpPr>
          <p:cNvPr id="4" name="2 Başlık"/>
          <p:cNvSpPr txBox="1">
            <a:spLocks/>
          </p:cNvSpPr>
          <p:nvPr/>
        </p:nvSpPr>
        <p:spPr>
          <a:xfrm>
            <a:off x="158169" y="94793"/>
            <a:ext cx="11787269" cy="9579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3200" dirty="0">
                <a:latin typeface="Caveat Brush" pitchFamily="2" charset="0"/>
              </a:rPr>
              <a:t>ÇOCUKLARIN TOPARLANMA SÜRECİNDE ÖĞRETMENLERİN ÖNEMİ</a:t>
            </a:r>
          </a:p>
        </p:txBody>
      </p:sp>
    </p:spTree>
    <p:extLst>
      <p:ext uri="{BB962C8B-B14F-4D97-AF65-F5344CB8AC3E}">
        <p14:creationId xmlns:p14="http://schemas.microsoft.com/office/powerpoint/2010/main" val="36552427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99456" y="404664"/>
            <a:ext cx="9361040" cy="892630"/>
          </a:xfrm>
        </p:spPr>
        <p:txBody>
          <a:bodyPr anchor="ctr">
            <a:noAutofit/>
          </a:bodyPr>
          <a:lstStyle/>
          <a:p>
            <a:r>
              <a:rPr lang="tr-TR" sz="3400" dirty="0">
                <a:latin typeface="Caveat Brush" pitchFamily="2" charset="0"/>
              </a:rPr>
              <a:t>OKULLARDA ÖĞRENCİLERE UYGULANACAK PSİKOEĞİTİM PROGRAMIN GENEL AMAÇLARI-1</a:t>
            </a:r>
            <a:endParaRPr lang="tr-TR" sz="3400" dirty="0">
              <a:solidFill>
                <a:schemeClr val="tx1"/>
              </a:solidFill>
              <a:latin typeface="Caveat Brush" pitchFamily="2" charset="0"/>
            </a:endParaRPr>
          </a:p>
        </p:txBody>
      </p:sp>
      <p:sp>
        <p:nvSpPr>
          <p:cNvPr id="3" name="İçerik Yer Tutucusu 2"/>
          <p:cNvSpPr>
            <a:spLocks noGrp="1"/>
          </p:cNvSpPr>
          <p:nvPr>
            <p:ph idx="1"/>
          </p:nvPr>
        </p:nvSpPr>
        <p:spPr>
          <a:xfrm>
            <a:off x="609600" y="1628800"/>
            <a:ext cx="11247040" cy="4730931"/>
          </a:xfrm>
        </p:spPr>
        <p:txBody>
          <a:bodyPr>
            <a:noAutofit/>
          </a:bodyPr>
          <a:lstStyle/>
          <a:p>
            <a:pPr marL="457200" indent="-457200">
              <a:lnSpc>
                <a:spcPct val="150000"/>
              </a:lnSpc>
              <a:buFont typeface="+mj-lt"/>
              <a:buAutoNum type="arabicPeriod"/>
            </a:pPr>
            <a:r>
              <a:rPr lang="tr-TR" sz="2400" dirty="0">
                <a:latin typeface="Raleway" panose="020B0503030101060003" pitchFamily="34" charset="0"/>
              </a:rPr>
              <a:t>Öğrencileri </a:t>
            </a:r>
            <a:r>
              <a:rPr lang="tr-TR" sz="2400" dirty="0" err="1">
                <a:latin typeface="Raleway" panose="020B0503030101060003" pitchFamily="34" charset="0"/>
              </a:rPr>
              <a:t>travmatik</a:t>
            </a:r>
            <a:r>
              <a:rPr lang="tr-TR" sz="2400" dirty="0">
                <a:latin typeface="Raleway" panose="020B0503030101060003" pitchFamily="34" charset="0"/>
              </a:rPr>
              <a:t> olaylar ve sonrasında yaşanabilecek normal psikolojik etkiler hakkında bilgilendirmek ve onların bu konuya ilişkin farkındalıklarını artırmak </a:t>
            </a:r>
          </a:p>
          <a:p>
            <a:pPr marL="457200" indent="-457200">
              <a:lnSpc>
                <a:spcPct val="150000"/>
              </a:lnSpc>
              <a:buFont typeface="+mj-lt"/>
              <a:buAutoNum type="arabicPeriod"/>
            </a:pPr>
            <a:r>
              <a:rPr lang="tr-TR" sz="2400" dirty="0">
                <a:latin typeface="Raleway" panose="020B0503030101060003" pitchFamily="34" charset="0"/>
              </a:rPr>
              <a:t>Öğrencilere kendi tepkilerini anlama ve paylaşma olanağı vererek tepkilerinin doğal olduğunu göstermek ve öğrencilerin tepkilerini normalleştirmek</a:t>
            </a:r>
          </a:p>
          <a:p>
            <a:pPr marL="457200" indent="-457200">
              <a:lnSpc>
                <a:spcPct val="150000"/>
              </a:lnSpc>
              <a:buFont typeface="+mj-lt"/>
              <a:buAutoNum type="arabicPeriod"/>
            </a:pPr>
            <a:r>
              <a:rPr lang="tr-TR" sz="2400" dirty="0">
                <a:latin typeface="Raleway" panose="020B0503030101060003" pitchFamily="34" charset="0"/>
              </a:rPr>
              <a:t>Okul sistemi ile öğrenciler arasında yaşantıların paylaşılmasını sağlayarak öğrencilerin okul ile iletişimini güçlendirmek</a:t>
            </a:r>
          </a:p>
          <a:p>
            <a:pPr marL="457200" indent="-457200">
              <a:lnSpc>
                <a:spcPct val="150000"/>
              </a:lnSpc>
              <a:buFont typeface="+mj-lt"/>
              <a:buAutoNum type="arabicPeriod"/>
            </a:pPr>
            <a:r>
              <a:rPr lang="tr-TR" sz="2400" dirty="0">
                <a:latin typeface="Raleway" panose="020B0503030101060003" pitchFamily="34" charset="0"/>
              </a:rPr>
              <a:t>Öğrencilerin olumlu başa çıkma yöntemlerini fark etmelerini sağlamak </a:t>
            </a:r>
          </a:p>
          <a:p>
            <a:pPr marL="457200" indent="-457200">
              <a:lnSpc>
                <a:spcPct val="150000"/>
              </a:lnSpc>
              <a:buFont typeface="+mj-lt"/>
              <a:buAutoNum type="arabicPeriod"/>
            </a:pPr>
            <a:r>
              <a:rPr lang="tr-TR" sz="2400" dirty="0">
                <a:latin typeface="Raleway" panose="020B0503030101060003" pitchFamily="34" charset="0"/>
              </a:rPr>
              <a:t>Öğrencilerin güçlü yanlarını fark etmelerini sağlamak</a:t>
            </a:r>
          </a:p>
        </p:txBody>
      </p:sp>
    </p:spTree>
    <p:extLst>
      <p:ext uri="{BB962C8B-B14F-4D97-AF65-F5344CB8AC3E}">
        <p14:creationId xmlns:p14="http://schemas.microsoft.com/office/powerpoint/2010/main" val="242823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95400" y="692696"/>
            <a:ext cx="10081120" cy="892630"/>
          </a:xfrm>
        </p:spPr>
        <p:txBody>
          <a:bodyPr anchor="ctr">
            <a:noAutofit/>
          </a:bodyPr>
          <a:lstStyle/>
          <a:p>
            <a:r>
              <a:rPr lang="tr-TR" sz="3400" dirty="0">
                <a:latin typeface="Caveat Brush" pitchFamily="2" charset="0"/>
              </a:rPr>
              <a:t>OKULLARDA ÖĞRENCİLERE UYGULANACAK PSİKOEĞİTİM PROGRAMIN GENEL AMAÇLARI-2</a:t>
            </a:r>
            <a:endParaRPr lang="tr-TR" sz="3400" dirty="0">
              <a:solidFill>
                <a:schemeClr val="tx1"/>
              </a:solidFill>
              <a:latin typeface="Caveat Brush" pitchFamily="2" charset="0"/>
            </a:endParaRPr>
          </a:p>
        </p:txBody>
      </p:sp>
      <p:sp>
        <p:nvSpPr>
          <p:cNvPr id="3" name="İçerik Yer Tutucusu 2"/>
          <p:cNvSpPr>
            <a:spLocks noGrp="1"/>
          </p:cNvSpPr>
          <p:nvPr>
            <p:ph idx="1"/>
          </p:nvPr>
        </p:nvSpPr>
        <p:spPr>
          <a:xfrm>
            <a:off x="609600" y="2492896"/>
            <a:ext cx="10972800" cy="4120546"/>
          </a:xfrm>
        </p:spPr>
        <p:txBody>
          <a:bodyPr>
            <a:noAutofit/>
          </a:bodyPr>
          <a:lstStyle/>
          <a:p>
            <a:pPr marL="457200" indent="-457200">
              <a:lnSpc>
                <a:spcPct val="150000"/>
              </a:lnSpc>
              <a:buFont typeface="+mj-lt"/>
              <a:buAutoNum type="arabicPeriod" startAt="6"/>
            </a:pPr>
            <a:r>
              <a:rPr lang="tr-TR" sz="2400" dirty="0">
                <a:latin typeface="Raleway" panose="020B0503030101060003" pitchFamily="34" charset="0"/>
              </a:rPr>
              <a:t>Öğrencilerin sosyal destek kaynaklarını fark etmelerini sağlamak</a:t>
            </a:r>
          </a:p>
          <a:p>
            <a:pPr marL="457200" indent="-457200">
              <a:lnSpc>
                <a:spcPct val="150000"/>
              </a:lnSpc>
              <a:buFont typeface="+mj-lt"/>
              <a:buAutoNum type="arabicPeriod" startAt="6"/>
            </a:pPr>
            <a:r>
              <a:rPr lang="tr-TR" sz="2400" dirty="0">
                <a:latin typeface="Raleway" panose="020B0503030101060003" pitchFamily="34" charset="0"/>
              </a:rPr>
              <a:t>Öğrencilere geleceğe ilişkin olumlu bakış açısı kazandırmak</a:t>
            </a:r>
          </a:p>
          <a:p>
            <a:pPr marL="457200" indent="-457200">
              <a:lnSpc>
                <a:spcPct val="150000"/>
              </a:lnSpc>
              <a:buFont typeface="+mj-lt"/>
              <a:buAutoNum type="arabicPeriod" startAt="6"/>
            </a:pPr>
            <a:r>
              <a:rPr lang="tr-TR" sz="2400" dirty="0">
                <a:latin typeface="Raleway" panose="020B0503030101060003" pitchFamily="34" charset="0"/>
              </a:rPr>
              <a:t>Öğrencilerin duygu ve düşüncelerini ifade etmelerini sağlamak</a:t>
            </a:r>
          </a:p>
          <a:p>
            <a:pPr marL="457200" indent="-457200">
              <a:lnSpc>
                <a:spcPct val="150000"/>
              </a:lnSpc>
              <a:buFont typeface="+mj-lt"/>
              <a:buAutoNum type="arabicPeriod" startAt="6"/>
            </a:pPr>
            <a:r>
              <a:rPr lang="tr-TR" sz="2400" dirty="0">
                <a:latin typeface="Raleway" panose="020B0503030101060003" pitchFamily="34" charset="0"/>
              </a:rPr>
              <a:t>Öğrencilerin psikolojik sağlamlıklarını güçlendirmek</a:t>
            </a:r>
          </a:p>
          <a:p>
            <a:pPr marL="457200" indent="-457200">
              <a:lnSpc>
                <a:spcPct val="150000"/>
              </a:lnSpc>
              <a:buFont typeface="+mj-lt"/>
              <a:buAutoNum type="arabicPeriod" startAt="6"/>
            </a:pPr>
            <a:r>
              <a:rPr lang="tr-TR" sz="2400" dirty="0">
                <a:latin typeface="Raleway" panose="020B0503030101060003" pitchFamily="34" charset="0"/>
              </a:rPr>
              <a:t>Öğrencilerin öğrenme becerilerini ve gelişimlerini desteklemek</a:t>
            </a:r>
          </a:p>
        </p:txBody>
      </p:sp>
    </p:spTree>
    <p:extLst>
      <p:ext uri="{BB962C8B-B14F-4D97-AF65-F5344CB8AC3E}">
        <p14:creationId xmlns:p14="http://schemas.microsoft.com/office/powerpoint/2010/main" val="37817389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341809"/>
            <a:ext cx="10227925" cy="892630"/>
          </a:xfrm>
        </p:spPr>
        <p:txBody>
          <a:bodyPr anchor="ctr">
            <a:normAutofit/>
          </a:bodyPr>
          <a:lstStyle/>
          <a:p>
            <a:r>
              <a:rPr lang="tr-TR" sz="3600" dirty="0">
                <a:solidFill>
                  <a:schemeClr val="tx1"/>
                </a:solidFill>
                <a:latin typeface="Caveat Brush" pitchFamily="2" charset="0"/>
              </a:rPr>
              <a:t>PROGRAMIN UYGULAMA ESASLARI</a:t>
            </a:r>
          </a:p>
        </p:txBody>
      </p:sp>
      <p:sp>
        <p:nvSpPr>
          <p:cNvPr id="3" name="İçerik Yer Tutucusu 2"/>
          <p:cNvSpPr>
            <a:spLocks noGrp="1"/>
          </p:cNvSpPr>
          <p:nvPr>
            <p:ph idx="1"/>
          </p:nvPr>
        </p:nvSpPr>
        <p:spPr>
          <a:xfrm>
            <a:off x="609600" y="1484784"/>
            <a:ext cx="10972800" cy="4730931"/>
          </a:xfrm>
        </p:spPr>
        <p:txBody>
          <a:bodyPr>
            <a:noAutofit/>
          </a:bodyPr>
          <a:lstStyle/>
          <a:p>
            <a:r>
              <a:rPr lang="tr-TR" sz="2400" dirty="0">
                <a:latin typeface="Raleway" panose="020B0503030101060003" pitchFamily="34" charset="0"/>
              </a:rPr>
              <a:t>Bu program psikolojik danışman/rehber öğretmen müşavirliğinde, sınıf rehber öğretmen tarafından öğrencilere uygulanmak üzere hazırlanmıştır. </a:t>
            </a:r>
          </a:p>
          <a:p>
            <a:endParaRPr lang="tr-TR" sz="2400" dirty="0">
              <a:latin typeface="Raleway" panose="020B0503030101060003" pitchFamily="34" charset="0"/>
            </a:endParaRPr>
          </a:p>
          <a:p>
            <a:pPr marL="457200" indent="-457200">
              <a:buFont typeface="+mj-lt"/>
              <a:buAutoNum type="arabicPeriod"/>
            </a:pPr>
            <a:r>
              <a:rPr lang="tr-TR" sz="2400" dirty="0">
                <a:latin typeface="Raleway" panose="020B0503030101060003" pitchFamily="34" charset="0"/>
              </a:rPr>
              <a:t>Okulda psikoeğitim programının planlaması ve yürütülmesi sürecinden okul müdürü sorumludur.</a:t>
            </a:r>
          </a:p>
          <a:p>
            <a:pPr marL="457200" indent="-457200">
              <a:buFont typeface="+mj-lt"/>
              <a:buAutoNum type="arabicPeriod"/>
            </a:pPr>
            <a:r>
              <a:rPr lang="tr-TR" sz="2400" dirty="0">
                <a:latin typeface="Raleway" panose="020B0503030101060003" pitchFamily="34" charset="0"/>
              </a:rPr>
              <a:t>Programın uygulanması için gerekli düzenlemeler okul yönetimi tarafından sağlanacaktır.</a:t>
            </a:r>
          </a:p>
          <a:p>
            <a:pPr marL="457200" indent="-457200">
              <a:buFont typeface="+mj-lt"/>
              <a:buAutoNum type="arabicPeriod"/>
            </a:pPr>
            <a:r>
              <a:rPr lang="tr-TR" sz="2400" dirty="0">
                <a:latin typeface="Raleway" panose="020B0503030101060003" pitchFamily="34" charset="0"/>
              </a:rPr>
              <a:t>Psikolojik danışman/rehber öğretmen veli ve öğretmen oturumlarını, sınıf rehber öğretmeni ise öğrenci oturumlarını yapmakla yükümlüdür.</a:t>
            </a:r>
          </a:p>
          <a:p>
            <a:pPr marL="457200" indent="-457200">
              <a:buFont typeface="+mj-lt"/>
              <a:buAutoNum type="arabicPeriod"/>
            </a:pPr>
            <a:r>
              <a:rPr lang="tr-TR" sz="2400" dirty="0">
                <a:latin typeface="Raleway" panose="020B0503030101060003" pitchFamily="34" charset="0"/>
              </a:rPr>
              <a:t>Öğretmen ve veli oturumları öğrenci oturumlarından önce yapılmalıdır. </a:t>
            </a:r>
          </a:p>
          <a:p>
            <a:endParaRPr lang="tr-TR" sz="2400" dirty="0">
              <a:latin typeface="Raleway" panose="020B0503030101060003" pitchFamily="34" charset="0"/>
            </a:endParaRPr>
          </a:p>
          <a:p>
            <a:pPr marL="457200" indent="-457200">
              <a:buFont typeface="+mj-lt"/>
              <a:buAutoNum type="arabicPeriod"/>
            </a:pPr>
            <a:endParaRPr lang="tr-TR" sz="2400" dirty="0">
              <a:latin typeface="Raleway" panose="020B0503030101060003" pitchFamily="34" charset="0"/>
            </a:endParaRPr>
          </a:p>
        </p:txBody>
      </p:sp>
    </p:spTree>
    <p:extLst>
      <p:ext uri="{BB962C8B-B14F-4D97-AF65-F5344CB8AC3E}">
        <p14:creationId xmlns:p14="http://schemas.microsoft.com/office/powerpoint/2010/main" val="21105657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6440" y="260648"/>
            <a:ext cx="11563241" cy="892630"/>
          </a:xfrm>
        </p:spPr>
        <p:txBody>
          <a:bodyPr anchor="ctr">
            <a:noAutofit/>
          </a:bodyPr>
          <a:lstStyle/>
          <a:p>
            <a:r>
              <a:rPr lang="tr-TR" sz="3200" dirty="0">
                <a:solidFill>
                  <a:schemeClr val="tx1"/>
                </a:solidFill>
                <a:latin typeface="Caveat Brush" pitchFamily="2" charset="0"/>
              </a:rPr>
              <a:t>ETKİNLİKLER UYGULANIRKEN DİKKAT EDİLECEK HUSUSLAR</a:t>
            </a:r>
          </a:p>
        </p:txBody>
      </p:sp>
      <p:sp>
        <p:nvSpPr>
          <p:cNvPr id="3" name="İçerik Yer Tutucusu 2"/>
          <p:cNvSpPr>
            <a:spLocks noGrp="1"/>
          </p:cNvSpPr>
          <p:nvPr>
            <p:ph idx="1"/>
          </p:nvPr>
        </p:nvSpPr>
        <p:spPr>
          <a:xfrm>
            <a:off x="551384" y="1268760"/>
            <a:ext cx="10972800" cy="4730931"/>
          </a:xfrm>
        </p:spPr>
        <p:txBody>
          <a:bodyPr>
            <a:noAutofit/>
          </a:bodyPr>
          <a:lstStyle/>
          <a:p>
            <a:pPr marL="457200" indent="-457200">
              <a:buFont typeface="+mj-lt"/>
              <a:buAutoNum type="arabicPeriod"/>
            </a:pPr>
            <a:r>
              <a:rPr lang="tr-TR" sz="2000" dirty="0">
                <a:latin typeface="Raleway" panose="020B0503030101060003" pitchFamily="34" charset="0"/>
              </a:rPr>
              <a:t>Uygulamayı yapacak öğretmen psikoeğitim öğrenci oturumlarına başlamadan önce, etkinlikleri dikkatle okumalı ve psikoeğitim programı ön hazırlıklarını tamamlamalıdır. </a:t>
            </a:r>
          </a:p>
          <a:p>
            <a:pPr marL="457200" indent="-457200">
              <a:buFont typeface="+mj-lt"/>
              <a:buAutoNum type="arabicPeriod"/>
            </a:pPr>
            <a:r>
              <a:rPr lang="tr-TR" sz="2000" dirty="0">
                <a:latin typeface="Raleway" panose="020B0503030101060003" pitchFamily="34" charset="0"/>
              </a:rPr>
              <a:t>Etkinlik paylaşımlarında öğrencilerin gönüllülüğü esastır. Paylaşımda bulunmak istemeyen öğrenciler teşvik edilmeli, fakat zorlanmamalıdır.</a:t>
            </a:r>
          </a:p>
          <a:p>
            <a:pPr marL="457200" indent="-457200">
              <a:buFont typeface="+mj-lt"/>
              <a:buAutoNum type="arabicPeriod"/>
            </a:pPr>
            <a:r>
              <a:rPr lang="tr-TR" sz="2000" dirty="0">
                <a:latin typeface="Raleway" panose="020B0503030101060003" pitchFamily="34" charset="0"/>
              </a:rPr>
              <a:t>Psikoeğitim programı uygulamasında, öğrencilerin duygu ve düşüncelerini ifade etmeleri önemlidir.  Bu nedenle olabildiğince fazla öğrenciye söz hakkı verilmesi, paylaşımların eksik bırakılmaması faydalı olacaktır. </a:t>
            </a:r>
          </a:p>
          <a:p>
            <a:pPr marL="457200" indent="-457200">
              <a:buFont typeface="+mj-lt"/>
              <a:buAutoNum type="arabicPeriod"/>
            </a:pPr>
            <a:r>
              <a:rPr lang="tr-TR" sz="2000" dirty="0">
                <a:latin typeface="Raleway" panose="020B0503030101060003" pitchFamily="34" charset="0"/>
              </a:rPr>
              <a:t>Çizim ya da yazma içeren etkinlik uygulamalarında da önemli olanın öğrencinin kendini ifade etmesidir, öğrencilere de bu durum hatırlatılmalıdır.</a:t>
            </a:r>
          </a:p>
          <a:p>
            <a:pPr marL="457200" indent="-457200">
              <a:buFont typeface="+mj-lt"/>
              <a:buAutoNum type="arabicPeriod"/>
            </a:pPr>
            <a:r>
              <a:rPr lang="tr-TR" altLang="tr-TR" sz="2000" dirty="0" err="1">
                <a:latin typeface="Raleway" panose="020B0503030101060003" pitchFamily="34" charset="0"/>
              </a:rPr>
              <a:t>Psikoeğitim</a:t>
            </a:r>
            <a:r>
              <a:rPr lang="tr-TR" altLang="tr-TR" sz="2000" dirty="0">
                <a:latin typeface="Raleway" panose="020B0503030101060003" pitchFamily="34" charset="0"/>
              </a:rPr>
              <a:t> uygulamaları sırasında yapılan paylaşımlarla ilgili “gizlilik” ilkesi dikkate alınmalıdır.</a:t>
            </a:r>
          </a:p>
          <a:p>
            <a:pPr marL="457200" indent="-457200">
              <a:buFont typeface="+mj-lt"/>
              <a:buAutoNum type="arabicPeriod"/>
            </a:pPr>
            <a:r>
              <a:rPr lang="tr-TR" altLang="tr-TR" sz="2000" dirty="0">
                <a:latin typeface="Raleway" panose="020B0503030101060003" pitchFamily="34" charset="0"/>
              </a:rPr>
              <a:t>Psikolojik danışman/rehber öğretmen, </a:t>
            </a:r>
            <a:r>
              <a:rPr lang="tr-TR" altLang="tr-TR" sz="2000" dirty="0" err="1">
                <a:latin typeface="Raleway" panose="020B0503030101060003" pitchFamily="34" charset="0"/>
              </a:rPr>
              <a:t>psikoeğitim</a:t>
            </a:r>
            <a:r>
              <a:rPr lang="tr-TR" altLang="tr-TR" sz="2000" dirty="0">
                <a:latin typeface="Raleway" panose="020B0503030101060003" pitchFamily="34" charset="0"/>
              </a:rPr>
              <a:t> programının uygulanması sırasında ileri düzeyde etkilendiği tespit edilen öğrencileri ilgili kurum ya da kuruluşlara yönlendirmelidir.</a:t>
            </a:r>
            <a:endParaRPr lang="tr-TR" sz="2000" dirty="0">
              <a:latin typeface="Raleway" panose="020B0503030101060003" pitchFamily="34" charset="0"/>
            </a:endParaRPr>
          </a:p>
          <a:p>
            <a:pPr marL="457200" indent="-457200">
              <a:buFont typeface="+mj-lt"/>
              <a:buAutoNum type="arabicPeriod"/>
            </a:pPr>
            <a:endParaRPr lang="tr-TR" sz="2000" dirty="0">
              <a:latin typeface="Raleway" panose="020B0503030101060003" pitchFamily="34" charset="0"/>
            </a:endParaRPr>
          </a:p>
          <a:p>
            <a:pPr marL="457200" indent="-457200">
              <a:buFont typeface="+mj-lt"/>
              <a:buAutoNum type="arabicPeriod"/>
            </a:pPr>
            <a:endParaRPr lang="tr-TR" sz="2000" dirty="0">
              <a:latin typeface="Raleway" panose="020B0503030101060003" pitchFamily="34" charset="0"/>
            </a:endParaRPr>
          </a:p>
          <a:p>
            <a:endParaRPr lang="tr-TR" sz="2000" dirty="0">
              <a:latin typeface="Raleway" panose="020B0503030101060003" pitchFamily="34" charset="0"/>
            </a:endParaRPr>
          </a:p>
          <a:p>
            <a:pPr marL="457200" indent="-457200">
              <a:buFont typeface="+mj-lt"/>
              <a:buAutoNum type="arabicPeriod"/>
            </a:pPr>
            <a:endParaRPr lang="tr-TR" sz="2000" dirty="0">
              <a:latin typeface="Raleway" panose="020B0503030101060003" pitchFamily="34" charset="0"/>
            </a:endParaRPr>
          </a:p>
        </p:txBody>
      </p:sp>
    </p:spTree>
    <p:extLst>
      <p:ext uri="{BB962C8B-B14F-4D97-AF65-F5344CB8AC3E}">
        <p14:creationId xmlns:p14="http://schemas.microsoft.com/office/powerpoint/2010/main" val="19623991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35360" y="476672"/>
            <a:ext cx="10227925" cy="892630"/>
          </a:xfrm>
        </p:spPr>
        <p:txBody>
          <a:bodyPr anchor="ctr">
            <a:noAutofit/>
          </a:bodyPr>
          <a:lstStyle/>
          <a:p>
            <a:r>
              <a:rPr lang="tr-TR" sz="3400" dirty="0">
                <a:solidFill>
                  <a:schemeClr val="tx1"/>
                </a:solidFill>
                <a:latin typeface="Caveat Brush" pitchFamily="2" charset="0"/>
              </a:rPr>
              <a:t>ÖZEL EĞİTİM İHTİYACI OLAN </a:t>
            </a:r>
            <a:br>
              <a:rPr lang="tr-TR" sz="3400" dirty="0">
                <a:solidFill>
                  <a:schemeClr val="tx1"/>
                </a:solidFill>
                <a:latin typeface="Caveat Brush" pitchFamily="2" charset="0"/>
              </a:rPr>
            </a:br>
            <a:r>
              <a:rPr lang="tr-TR" sz="3400" dirty="0">
                <a:solidFill>
                  <a:schemeClr val="tx1"/>
                </a:solidFill>
                <a:latin typeface="Caveat Brush" pitchFamily="2" charset="0"/>
              </a:rPr>
              <a:t>ÖĞRENCİLER İÇİN EK BİLGİ ve UYARILAR</a:t>
            </a:r>
          </a:p>
        </p:txBody>
      </p:sp>
      <p:sp>
        <p:nvSpPr>
          <p:cNvPr id="3" name="İçerik Yer Tutucusu 2"/>
          <p:cNvSpPr>
            <a:spLocks noGrp="1"/>
          </p:cNvSpPr>
          <p:nvPr>
            <p:ph idx="1"/>
          </p:nvPr>
        </p:nvSpPr>
        <p:spPr>
          <a:xfrm>
            <a:off x="609600" y="2060848"/>
            <a:ext cx="10972800" cy="4730931"/>
          </a:xfrm>
        </p:spPr>
        <p:txBody>
          <a:bodyPr>
            <a:noAutofit/>
          </a:bodyPr>
          <a:lstStyle/>
          <a:p>
            <a:pPr marL="457200" indent="-457200">
              <a:buFont typeface="+mj-lt"/>
              <a:buAutoNum type="arabicPeriod"/>
            </a:pPr>
            <a:r>
              <a:rPr lang="tr-TR" sz="2400" dirty="0">
                <a:latin typeface="Raleway" panose="020B0503030101060003" pitchFamily="34" charset="0"/>
              </a:rPr>
              <a:t>Etkinlikler, görseller ve oyuncaklarla desteklenebilir.</a:t>
            </a:r>
          </a:p>
          <a:p>
            <a:pPr marL="457200" indent="-457200">
              <a:buFont typeface="+mj-lt"/>
              <a:buAutoNum type="arabicPeriod"/>
            </a:pPr>
            <a:r>
              <a:rPr lang="tr-TR" sz="2400" dirty="0">
                <a:latin typeface="Raleway" panose="020B0503030101060003" pitchFamily="34" charset="0"/>
              </a:rPr>
              <a:t>Etkinlikleri anlamakta güçlük yaşayan öğrenciler için tekrar yapılabilir.</a:t>
            </a:r>
          </a:p>
          <a:p>
            <a:pPr marL="457200" indent="-457200">
              <a:buFont typeface="+mj-lt"/>
              <a:buAutoNum type="arabicPeriod"/>
            </a:pPr>
            <a:r>
              <a:rPr lang="tr-TR" sz="2400" dirty="0">
                <a:latin typeface="Raleway" panose="020B0503030101060003" pitchFamily="34" charset="0"/>
              </a:rPr>
              <a:t>Öğrenciler, etkinliklere katılım konusunda teşvik edilmelidir.</a:t>
            </a:r>
          </a:p>
          <a:p>
            <a:pPr marL="457200" indent="-457200">
              <a:buFont typeface="+mj-lt"/>
              <a:buAutoNum type="arabicPeriod"/>
            </a:pPr>
            <a:r>
              <a:rPr lang="tr-TR" sz="2400" dirty="0">
                <a:latin typeface="Raleway" panose="020B0503030101060003" pitchFamily="34" charset="0"/>
              </a:rPr>
              <a:t>Etkinliklerin uygulanma sürecinde ihtiyaç halinde öğrencilerin ailesinden yardım alınmalıdır.</a:t>
            </a:r>
          </a:p>
          <a:p>
            <a:pPr marL="457200" indent="-457200">
              <a:buFont typeface="+mj-lt"/>
              <a:buAutoNum type="arabicPeriod"/>
            </a:pPr>
            <a:r>
              <a:rPr lang="tr-TR" sz="2400" dirty="0">
                <a:latin typeface="Raleway" panose="020B0503030101060003" pitchFamily="34" charset="0"/>
              </a:rPr>
              <a:t>Etkinlik içerisinde geçen ve öğrencinin bilmediği kavramlar açıklanır.</a:t>
            </a:r>
          </a:p>
          <a:p>
            <a:pPr marL="457200" indent="-457200">
              <a:buFont typeface="+mj-lt"/>
              <a:buAutoNum type="arabicPeriod"/>
            </a:pPr>
            <a:r>
              <a:rPr lang="tr-TR" sz="2400" dirty="0">
                <a:latin typeface="Raleway" panose="020B0503030101060003" pitchFamily="34" charset="0"/>
              </a:rPr>
              <a:t>Resim çizmek ve gözlerini kapatmak istemeyen öğrenciler zorlanmaz.</a:t>
            </a:r>
          </a:p>
          <a:p>
            <a:pPr marL="457200" indent="-457200">
              <a:buFont typeface="+mj-lt"/>
              <a:buAutoNum type="arabicPeriod"/>
            </a:pPr>
            <a:endParaRPr lang="tr-TR" sz="2400" dirty="0">
              <a:latin typeface="Raleway" panose="020B0503030101060003" pitchFamily="34" charset="0"/>
            </a:endParaRPr>
          </a:p>
        </p:txBody>
      </p:sp>
    </p:spTree>
    <p:extLst>
      <p:ext uri="{BB962C8B-B14F-4D97-AF65-F5344CB8AC3E}">
        <p14:creationId xmlns:p14="http://schemas.microsoft.com/office/powerpoint/2010/main" val="14005649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etin kutusu 17"/>
          <p:cNvSpPr txBox="1"/>
          <p:nvPr/>
        </p:nvSpPr>
        <p:spPr>
          <a:xfrm>
            <a:off x="407368" y="2204864"/>
            <a:ext cx="11147989" cy="2677656"/>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tr-TR" sz="2800" dirty="0">
                <a:latin typeface="Raleway" panose="020B0503030101060003" pitchFamily="34" charset="0"/>
                <a:ea typeface="Calibri" panose="020F0502020204030204" pitchFamily="34" charset="0"/>
              </a:rPr>
              <a:t>Her şeyden önce, çocuğunuza (ve kendinize!) çok zor bir zamanın ortasında olmamıza rağmen bu durumun geçeceğini hatırlatın. </a:t>
            </a:r>
          </a:p>
          <a:p>
            <a:pPr marL="457200" indent="-457200">
              <a:lnSpc>
                <a:spcPct val="150000"/>
              </a:lnSpc>
              <a:buFont typeface="Arial" panose="020B0604020202020204" pitchFamily="34" charset="0"/>
              <a:buChar char="•"/>
            </a:pPr>
            <a:r>
              <a:rPr lang="tr-TR" sz="2800">
                <a:latin typeface="Raleway" panose="020B0503030101060003" pitchFamily="34" charset="0"/>
                <a:cs typeface="Times New Roman" panose="02020603050405020304" pitchFamily="18" charset="0"/>
              </a:rPr>
              <a:t>Unutmayın, </a:t>
            </a:r>
            <a:r>
              <a:rPr lang="tr-TR" sz="2800" b="1" dirty="0">
                <a:latin typeface="Raleway" panose="020B0503030101060003" pitchFamily="34" charset="0"/>
                <a:cs typeface="Times New Roman" panose="02020603050405020304" pitchFamily="18" charset="0"/>
              </a:rPr>
              <a:t>umut</a:t>
            </a:r>
            <a:r>
              <a:rPr lang="tr-TR" sz="2800" dirty="0">
                <a:latin typeface="Raleway" panose="020B0503030101060003" pitchFamily="34" charset="0"/>
                <a:cs typeface="Times New Roman" panose="02020603050405020304" pitchFamily="18" charset="0"/>
              </a:rPr>
              <a:t> beslemek bizim için olduğu gibi çocuklar için de önemlidir. </a:t>
            </a:r>
          </a:p>
        </p:txBody>
      </p:sp>
    </p:spTree>
    <p:extLst>
      <p:ext uri="{BB962C8B-B14F-4D97-AF65-F5344CB8AC3E}">
        <p14:creationId xmlns:p14="http://schemas.microsoft.com/office/powerpoint/2010/main" val="2600590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420619" y="217642"/>
            <a:ext cx="8143576"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ACİL DURUMLAR VE AFET DURUMLARI</a:t>
            </a:r>
          </a:p>
        </p:txBody>
      </p:sp>
      <p:sp>
        <p:nvSpPr>
          <p:cNvPr id="18" name="Metin kutusu 17"/>
          <p:cNvSpPr txBox="1"/>
          <p:nvPr/>
        </p:nvSpPr>
        <p:spPr>
          <a:xfrm>
            <a:off x="1271464" y="1988840"/>
            <a:ext cx="9865096" cy="3416320"/>
          </a:xfrm>
          <a:prstGeom prst="rect">
            <a:avLst/>
          </a:prstGeom>
          <a:noFill/>
        </p:spPr>
        <p:txBody>
          <a:bodyPr wrap="square" rtlCol="0">
            <a:spAutoFit/>
          </a:bodyPr>
          <a:lstStyle/>
          <a:p>
            <a:pPr marL="457200" indent="-457200">
              <a:buFont typeface="Arial" panose="020B0604020202020204" pitchFamily="34" charset="0"/>
              <a:buChar char="•"/>
            </a:pPr>
            <a:r>
              <a:rPr lang="tr-TR" sz="2400" dirty="0">
                <a:latin typeface="Raleway" panose="020B0503030101060003" pitchFamily="34" charset="0"/>
                <a:ea typeface="Calibri" panose="020F0502020204030204" pitchFamily="34" charset="0"/>
                <a:cs typeface="Times New Roman" panose="02020603050405020304" pitchFamily="18" charset="0"/>
              </a:rPr>
              <a:t>Afet son zamanlarda farklı türleri (salgın, sel, deprem, yangın) ile karşımıza çıkmaktadır. </a:t>
            </a:r>
          </a:p>
          <a:p>
            <a:pPr marL="457200" indent="-457200">
              <a:buFont typeface="Arial" panose="020B0604020202020204" pitchFamily="34" charset="0"/>
              <a:buChar char="•"/>
            </a:pPr>
            <a:r>
              <a:rPr lang="tr-TR" altLang="tr-TR" sz="2400" dirty="0">
                <a:latin typeface="Raleway" panose="020B0503030101060003" pitchFamily="34" charset="0"/>
                <a:cs typeface="Times New Roman" panose="02020603050405020304" pitchFamily="18" charset="0"/>
              </a:rPr>
              <a:t>Sel de yapısı gereği </a:t>
            </a:r>
            <a:r>
              <a:rPr lang="tr-TR" altLang="tr-TR" sz="2400" b="1" i="1" dirty="0">
                <a:latin typeface="Raleway" panose="020B0503030101060003" pitchFamily="34" charset="0"/>
                <a:cs typeface="Times New Roman" panose="02020603050405020304" pitchFamily="18" charset="0"/>
              </a:rPr>
              <a:t>ani gelişen afetler</a:t>
            </a:r>
            <a:r>
              <a:rPr lang="tr-TR" altLang="tr-TR" sz="2400" dirty="0">
                <a:latin typeface="Raleway" panose="020B0503030101060003" pitchFamily="34" charset="0"/>
                <a:cs typeface="Times New Roman" panose="02020603050405020304" pitchFamily="18" charset="0"/>
              </a:rPr>
              <a:t> içerisinde sayılmaktadır ve hemen müdahale edilmesi gerekir. </a:t>
            </a:r>
            <a:r>
              <a:rPr lang="tr-TR" sz="2400" dirty="0">
                <a:latin typeface="Raleway" panose="020B0503030101060003" pitchFamily="34" charset="0"/>
                <a:ea typeface="Calibri" panose="020F0502020204030204" pitchFamily="34" charset="0"/>
                <a:cs typeface="Times New Roman" panose="02020603050405020304" pitchFamily="18" charset="0"/>
              </a:rPr>
              <a:t>Fiziksel, ekonomik ve sosyal kayıplarla da  bizi etkilemekle birlikte; ruhsal açıdan da normal gündelik halimizden farklı hissetmeye başlayabiliriz.</a:t>
            </a:r>
            <a:endParaRPr lang="tr-TR" altLang="tr-TR" sz="2400" dirty="0">
              <a:latin typeface="Raleway" panose="020B0503030101060003" pitchFamily="34" charset="0"/>
              <a:cs typeface="Times New Roman" panose="02020603050405020304" pitchFamily="18" charset="0"/>
            </a:endParaRPr>
          </a:p>
          <a:p>
            <a:pPr marL="457200" indent="-457200">
              <a:buFont typeface="Arial" panose="020B0604020202020204" pitchFamily="34" charset="0"/>
              <a:buChar char="•"/>
            </a:pPr>
            <a:r>
              <a:rPr lang="tr-TR" altLang="tr-TR" sz="2400" dirty="0">
                <a:latin typeface="Raleway" panose="020B0503030101060003" pitchFamily="34" charset="0"/>
                <a:cs typeface="Times New Roman" panose="02020603050405020304" pitchFamily="18" charset="0"/>
              </a:rPr>
              <a:t>Sel sürecinde ve sonrasında çocukların ve ailelerin durumdan yoğun biçimde etkilendikleri ve normal yaşamalarına devam etmekte zorlandıkları gözlemlenmektedir. </a:t>
            </a:r>
          </a:p>
        </p:txBody>
      </p:sp>
    </p:spTree>
    <p:extLst>
      <p:ext uri="{BB962C8B-B14F-4D97-AF65-F5344CB8AC3E}">
        <p14:creationId xmlns:p14="http://schemas.microsoft.com/office/powerpoint/2010/main" val="3679254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23392" y="1628800"/>
            <a:ext cx="11041227" cy="3785652"/>
          </a:xfrm>
          <a:prstGeom prst="rect">
            <a:avLst/>
          </a:prstGeom>
        </p:spPr>
        <p:txBody>
          <a:bodyPr wrap="square">
            <a:spAutoFit/>
          </a:bodyPr>
          <a:lstStyle/>
          <a:p>
            <a:pPr algn="ctr">
              <a:lnSpc>
                <a:spcPct val="150000"/>
              </a:lnSpc>
            </a:pPr>
            <a:r>
              <a:rPr lang="tr-TR" sz="4000" b="1" spc="300" dirty="0">
                <a:solidFill>
                  <a:srgbClr val="FF0000"/>
                </a:solidFill>
                <a:latin typeface="Raleway" panose="020B0503030101060003" pitchFamily="34" charset="0"/>
                <a:cs typeface="Times New Roman" panose="02020603050405020304" pitchFamily="18" charset="0"/>
              </a:rPr>
              <a:t>TRAVMA, </a:t>
            </a:r>
            <a:br>
              <a:rPr lang="tr-TR" sz="4000" b="1" spc="300" dirty="0">
                <a:solidFill>
                  <a:srgbClr val="FF0000"/>
                </a:solidFill>
                <a:latin typeface="Raleway" panose="020B0503030101060003" pitchFamily="34" charset="0"/>
                <a:cs typeface="Times New Roman" panose="02020603050405020304" pitchFamily="18" charset="0"/>
              </a:rPr>
            </a:br>
            <a:r>
              <a:rPr lang="tr-TR" sz="4000" b="1" spc="300" dirty="0">
                <a:solidFill>
                  <a:srgbClr val="FF0000"/>
                </a:solidFill>
                <a:latin typeface="Raleway" panose="020B0503030101060003" pitchFamily="34" charset="0"/>
                <a:cs typeface="Times New Roman" panose="02020603050405020304" pitchFamily="18" charset="0"/>
              </a:rPr>
              <a:t>TRAVMATİK OLAYLAR </a:t>
            </a:r>
            <a:br>
              <a:rPr lang="tr-TR" sz="4000" b="1" spc="300" dirty="0">
                <a:solidFill>
                  <a:srgbClr val="FF0000"/>
                </a:solidFill>
                <a:latin typeface="Raleway" panose="020B0503030101060003" pitchFamily="34" charset="0"/>
                <a:cs typeface="Times New Roman" panose="02020603050405020304" pitchFamily="18" charset="0"/>
              </a:rPr>
            </a:br>
            <a:r>
              <a:rPr lang="tr-TR" sz="4000" b="1" spc="300" dirty="0">
                <a:solidFill>
                  <a:srgbClr val="FF0000"/>
                </a:solidFill>
                <a:latin typeface="Raleway" panose="020B0503030101060003" pitchFamily="34" charset="0"/>
                <a:cs typeface="Times New Roman" panose="02020603050405020304" pitchFamily="18" charset="0"/>
              </a:rPr>
              <a:t>VE</a:t>
            </a:r>
            <a:br>
              <a:rPr lang="tr-TR" sz="4000" b="1" spc="300" dirty="0">
                <a:solidFill>
                  <a:srgbClr val="FF0000"/>
                </a:solidFill>
                <a:latin typeface="Raleway" panose="020B0503030101060003" pitchFamily="34" charset="0"/>
                <a:cs typeface="Times New Roman" panose="02020603050405020304" pitchFamily="18" charset="0"/>
              </a:rPr>
            </a:br>
            <a:r>
              <a:rPr lang="tr-TR" sz="4000" b="1" spc="300" dirty="0">
                <a:solidFill>
                  <a:srgbClr val="FF0000"/>
                </a:solidFill>
                <a:latin typeface="Raleway" panose="020B0503030101060003" pitchFamily="34" charset="0"/>
                <a:cs typeface="Times New Roman" panose="02020603050405020304" pitchFamily="18" charset="0"/>
              </a:rPr>
              <a:t> ETKİLERİ</a:t>
            </a:r>
            <a:endParaRPr lang="tr-TR" sz="4000" dirty="0">
              <a:latin typeface="Raleway" panose="020B0503030101060003" pitchFamily="34" charset="0"/>
            </a:endParaRPr>
          </a:p>
        </p:txBody>
      </p:sp>
    </p:spTree>
    <p:extLst>
      <p:ext uri="{BB962C8B-B14F-4D97-AF65-F5344CB8AC3E}">
        <p14:creationId xmlns:p14="http://schemas.microsoft.com/office/powerpoint/2010/main" val="3972899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335360" y="286754"/>
            <a:ext cx="3390672"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TEMEL KAVRAMLAR</a:t>
            </a:r>
          </a:p>
        </p:txBody>
      </p:sp>
      <p:sp>
        <p:nvSpPr>
          <p:cNvPr id="18" name="Metin kutusu 17"/>
          <p:cNvSpPr txBox="1"/>
          <p:nvPr/>
        </p:nvSpPr>
        <p:spPr>
          <a:xfrm>
            <a:off x="1719757" y="1556792"/>
            <a:ext cx="9848851" cy="1938992"/>
          </a:xfrm>
          <a:prstGeom prst="rect">
            <a:avLst/>
          </a:prstGeom>
          <a:noFill/>
        </p:spPr>
        <p:txBody>
          <a:bodyPr wrap="square" rtlCol="0">
            <a:spAutoFit/>
          </a:bodyPr>
          <a:lstStyle/>
          <a:p>
            <a:r>
              <a:rPr lang="tr-TR" sz="2400" b="1" dirty="0">
                <a:solidFill>
                  <a:srgbClr val="FF0000"/>
                </a:solidFill>
                <a:latin typeface="Raleway" panose="020B0503030101060003" pitchFamily="34" charset="0"/>
                <a:cs typeface="Times New Roman" panose="02020603050405020304" pitchFamily="18" charset="0"/>
              </a:rPr>
              <a:t>Travma: </a:t>
            </a:r>
            <a:r>
              <a:rPr lang="tr-TR" sz="2400" dirty="0">
                <a:latin typeface="Raleway" panose="020B0503030101060003" pitchFamily="34" charset="0"/>
                <a:cs typeface="Times New Roman" panose="02020603050405020304" pitchFamily="18" charset="0"/>
              </a:rPr>
              <a:t>Zorlu, örseleyici, bireyin fiziksel ve ruhsal bütünlüğüne tehdit olarak algılanan durum ya da olaya bağlı olarak bireyin baş etme becerilerinin yetersiz kaldığı, kişisel iyilik hâlinin ve psikolojik sağlığının bozulduğu, genellikle yoğun belirsizliklerin yaşandığı karmaşık süreci,</a:t>
            </a:r>
          </a:p>
        </p:txBody>
      </p:sp>
      <p:sp>
        <p:nvSpPr>
          <p:cNvPr id="11" name="Metin kutusu 10"/>
          <p:cNvSpPr txBox="1"/>
          <p:nvPr/>
        </p:nvSpPr>
        <p:spPr>
          <a:xfrm>
            <a:off x="1690663" y="3908691"/>
            <a:ext cx="9848851" cy="2308324"/>
          </a:xfrm>
          <a:prstGeom prst="rect">
            <a:avLst/>
          </a:prstGeom>
          <a:noFill/>
        </p:spPr>
        <p:txBody>
          <a:bodyPr wrap="square" rtlCol="0">
            <a:spAutoFit/>
          </a:bodyPr>
          <a:lstStyle/>
          <a:p>
            <a:r>
              <a:rPr lang="tr-TR" sz="2400" b="1" dirty="0">
                <a:solidFill>
                  <a:srgbClr val="FF0000"/>
                </a:solidFill>
                <a:latin typeface="Raleway" panose="020B0503030101060003" pitchFamily="34" charset="0"/>
                <a:cs typeface="Times New Roman" panose="02020603050405020304" pitchFamily="18" charset="0"/>
              </a:rPr>
              <a:t>Travmatik Olay: </a:t>
            </a:r>
            <a:r>
              <a:rPr lang="tr-TR" sz="2400" dirty="0">
                <a:latin typeface="Raleway" panose="020B0503030101060003" pitchFamily="34" charset="0"/>
                <a:cs typeface="Times New Roman" panose="02020603050405020304" pitchFamily="18" charset="0"/>
              </a:rPr>
              <a:t>Ani, beklenmedik bir şekilde ortaya çıkan, bireyin baş etme potansiyelini etkisiz kılan, kendisinin veya yakınlarının yaşamını, fiziksel/bilişsel/duygusal bütünlüğünü tehdit eden bireysel veya toplumsal etkileri olan olay/durumu </a:t>
            </a:r>
          </a:p>
          <a:p>
            <a:endParaRPr lang="tr-TR" sz="2400" dirty="0">
              <a:latin typeface="Raleway" panose="020B0503030101060003" pitchFamily="34" charset="0"/>
              <a:cs typeface="Times New Roman" panose="02020603050405020304" pitchFamily="18" charset="0"/>
            </a:endParaRPr>
          </a:p>
          <a:p>
            <a:r>
              <a:rPr lang="tr-TR" sz="2400" dirty="0">
                <a:latin typeface="Raleway" panose="020B0503030101060003" pitchFamily="34" charset="0"/>
                <a:cs typeface="Times New Roman" panose="02020603050405020304" pitchFamily="18" charset="0"/>
              </a:rPr>
              <a:t>ifade eder.</a:t>
            </a:r>
          </a:p>
        </p:txBody>
      </p:sp>
    </p:spTree>
    <p:extLst>
      <p:ext uri="{BB962C8B-B14F-4D97-AF65-F5344CB8AC3E}">
        <p14:creationId xmlns:p14="http://schemas.microsoft.com/office/powerpoint/2010/main" val="1860996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479376" y="249108"/>
            <a:ext cx="3145413"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TRAVMATİK OLAY</a:t>
            </a:r>
          </a:p>
        </p:txBody>
      </p:sp>
      <p:sp>
        <p:nvSpPr>
          <p:cNvPr id="18" name="Metin kutusu 17"/>
          <p:cNvSpPr txBox="1"/>
          <p:nvPr/>
        </p:nvSpPr>
        <p:spPr>
          <a:xfrm>
            <a:off x="2165276" y="1923280"/>
            <a:ext cx="8496944" cy="523220"/>
          </a:xfrm>
          <a:prstGeom prst="rect">
            <a:avLst/>
          </a:prstGeom>
          <a:noFill/>
        </p:spPr>
        <p:txBody>
          <a:bodyPr wrap="square" rtlCol="0">
            <a:spAutoFit/>
          </a:bodyPr>
          <a:lstStyle/>
          <a:p>
            <a:pPr marL="471170" indent="-471170" algn="just">
              <a:buFont typeface="Arial" panose="020B0604020202020204" pitchFamily="34" charset="0"/>
              <a:buChar char="•"/>
              <a:defRPr sz="3800"/>
            </a:pPr>
            <a:r>
              <a:rPr lang="tr-TR" sz="2800" b="1" u="sng" dirty="0">
                <a:latin typeface="Raleway" panose="020B0503030101060003" pitchFamily="34" charset="0"/>
                <a:cs typeface="Times New Roman" panose="02020603050405020304" pitchFamily="18" charset="0"/>
              </a:rPr>
              <a:t>Doğrudan</a:t>
            </a:r>
            <a:r>
              <a:rPr lang="tr-TR" sz="2800" dirty="0">
                <a:latin typeface="Raleway" panose="020B0503030101060003" pitchFamily="34" charset="0"/>
                <a:cs typeface="Times New Roman" panose="02020603050405020304" pitchFamily="18" charset="0"/>
              </a:rPr>
              <a:t> kişinin başına gelir. </a:t>
            </a:r>
          </a:p>
        </p:txBody>
      </p:sp>
      <p:sp>
        <p:nvSpPr>
          <p:cNvPr id="20" name="Metin kutusu 19"/>
          <p:cNvSpPr txBox="1"/>
          <p:nvPr/>
        </p:nvSpPr>
        <p:spPr>
          <a:xfrm>
            <a:off x="2164819" y="2843399"/>
            <a:ext cx="8496944" cy="523220"/>
          </a:xfrm>
          <a:prstGeom prst="rect">
            <a:avLst/>
          </a:prstGeom>
          <a:noFill/>
        </p:spPr>
        <p:txBody>
          <a:bodyPr wrap="square" rtlCol="0">
            <a:spAutoFit/>
          </a:bodyPr>
          <a:lstStyle/>
          <a:p>
            <a:pPr marL="471170" indent="-471170" algn="just">
              <a:buFont typeface="Arial" panose="020B0604020202020204" pitchFamily="34" charset="0"/>
              <a:buChar char="•"/>
              <a:defRPr sz="3800"/>
            </a:pPr>
            <a:r>
              <a:rPr lang="tr-TR" sz="2800" dirty="0">
                <a:latin typeface="Raleway" panose="020B0503030101060003" pitchFamily="34" charset="0"/>
                <a:cs typeface="Times New Roman" panose="02020603050405020304" pitchFamily="18" charset="0"/>
              </a:rPr>
              <a:t>Kişi, bu tür olaylara </a:t>
            </a:r>
            <a:r>
              <a:rPr lang="tr-TR" sz="2800" b="1" u="sng" dirty="0">
                <a:latin typeface="Raleway" panose="020B0503030101060003" pitchFamily="34" charset="0"/>
                <a:cs typeface="Times New Roman" panose="02020603050405020304" pitchFamily="18" charset="0"/>
              </a:rPr>
              <a:t>tanık</a:t>
            </a:r>
            <a:r>
              <a:rPr lang="tr-TR" sz="2800" b="1" dirty="0">
                <a:latin typeface="Raleway" panose="020B0503030101060003" pitchFamily="34" charset="0"/>
                <a:cs typeface="Times New Roman" panose="02020603050405020304" pitchFamily="18" charset="0"/>
              </a:rPr>
              <a:t> </a:t>
            </a:r>
            <a:r>
              <a:rPr lang="tr-TR" sz="2800" dirty="0">
                <a:latin typeface="Raleway" panose="020B0503030101060003" pitchFamily="34" charset="0"/>
                <a:cs typeface="Times New Roman" panose="02020603050405020304" pitchFamily="18" charset="0"/>
              </a:rPr>
              <a:t>olur.</a:t>
            </a:r>
          </a:p>
        </p:txBody>
      </p:sp>
      <p:sp>
        <p:nvSpPr>
          <p:cNvPr id="15" name="Metin kutusu 14"/>
          <p:cNvSpPr txBox="1"/>
          <p:nvPr/>
        </p:nvSpPr>
        <p:spPr>
          <a:xfrm>
            <a:off x="2181943" y="3815314"/>
            <a:ext cx="8496944" cy="523220"/>
          </a:xfrm>
          <a:prstGeom prst="rect">
            <a:avLst/>
          </a:prstGeom>
          <a:noFill/>
        </p:spPr>
        <p:txBody>
          <a:bodyPr wrap="square" rtlCol="0">
            <a:spAutoFit/>
          </a:bodyPr>
          <a:lstStyle/>
          <a:p>
            <a:pPr marL="471170" indent="-471170" algn="just">
              <a:buFont typeface="Arial" panose="020B0604020202020204" pitchFamily="34" charset="0"/>
              <a:buChar char="•"/>
              <a:defRPr sz="3800"/>
            </a:pPr>
            <a:r>
              <a:rPr lang="tr-TR" sz="2800" dirty="0">
                <a:latin typeface="Raleway" panose="020B0503030101060003" pitchFamily="34" charset="0"/>
                <a:cs typeface="Times New Roman" panose="02020603050405020304" pitchFamily="18" charset="0"/>
              </a:rPr>
              <a:t>Bu tür olayın bir kişinin başına geldiğini </a:t>
            </a:r>
            <a:r>
              <a:rPr lang="tr-TR" sz="2800" b="1" u="sng" dirty="0">
                <a:latin typeface="Raleway" panose="020B0503030101060003" pitchFamily="34" charset="0"/>
                <a:cs typeface="Times New Roman" panose="02020603050405020304" pitchFamily="18" charset="0"/>
              </a:rPr>
              <a:t>öğrenir.</a:t>
            </a:r>
          </a:p>
        </p:txBody>
      </p:sp>
    </p:spTree>
    <p:extLst>
      <p:ext uri="{BB962C8B-B14F-4D97-AF65-F5344CB8AC3E}">
        <p14:creationId xmlns:p14="http://schemas.microsoft.com/office/powerpoint/2010/main" val="4196820688"/>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2965</TotalTime>
  <Words>2188</Words>
  <Application>Microsoft Office PowerPoint</Application>
  <PresentationFormat>Geniş ekran</PresentationFormat>
  <Paragraphs>308</Paragraphs>
  <Slides>58</Slides>
  <Notes>3</Notes>
  <HiddenSlides>0</HiddenSlides>
  <MMClips>0</MMClips>
  <ScaleCrop>false</ScaleCrop>
  <HeadingPairs>
    <vt:vector size="4" baseType="variant">
      <vt:variant>
        <vt:lpstr>Tema</vt:lpstr>
      </vt:variant>
      <vt:variant>
        <vt:i4>1</vt:i4>
      </vt:variant>
      <vt:variant>
        <vt:lpstr>Slayt Başlıkları</vt:lpstr>
      </vt:variant>
      <vt:variant>
        <vt:i4>58</vt:i4>
      </vt:variant>
    </vt:vector>
  </HeadingPairs>
  <TitlesOfParts>
    <vt:vector size="59" baseType="lpstr">
      <vt:lpstr>Ofis Teması</vt:lpstr>
      <vt:lpstr>PowerPoint Sunusu</vt:lpstr>
      <vt:lpstr>SUNUM İÇERİĞİ</vt:lpstr>
      <vt:lpstr>PowerPoint Sunusu</vt:lpstr>
      <vt:lpstr>ACİL DURUMLAR/AFET DURUMLARI VE  ETKİLERİ </vt:lpstr>
      <vt:lpstr>PowerPoint Sunusu</vt:lpstr>
      <vt:lpstr>PowerPoint Sunusu</vt:lpstr>
      <vt:lpstr>PowerPoint Sunusu</vt:lpstr>
      <vt:lpstr>PowerPoint Sunusu</vt:lpstr>
      <vt:lpstr>PowerPoint Sunusu</vt:lpstr>
      <vt:lpstr>TRAVMA SONRASI STRES TEPKİLERİ</vt:lpstr>
      <vt:lpstr>TRAVMATİK OLAYDAN ETKİNLENME DÜZEYİNİ  BELİRLEYEN FAKTÖRLER</vt:lpstr>
      <vt:lpstr>TRAVMATİK OLAYDAN ETKİNLENME DÜZEYİNİ  BELİRLEYEN FAKTÖRLER</vt:lpstr>
      <vt:lpstr>PowerPoint Sunusu</vt:lpstr>
      <vt:lpstr>TRAVMA SONRASI TEPKİLER</vt:lpstr>
      <vt:lpstr>PowerPoint Sunusu</vt:lpstr>
      <vt:lpstr>YETİŞKİNLERDE GÖRÜLEBİLECEK  DUYGUSAL TEPKİLER</vt:lpstr>
      <vt:lpstr>YETİŞKİNLERDE GÖRÜLEBİLECEK  BİLİŞSEL TEPKİLER</vt:lpstr>
      <vt:lpstr>YETİŞKİNLERDE  KİŞİLER ARASI İLİŞKİLERE ETKİLERİ</vt:lpstr>
      <vt:lpstr>YETİŞKİNLERDE GÖRÜLEBİLECEK  SOSYAL ETKİLER</vt:lpstr>
      <vt:lpstr>İNANÇ SİSTEMİNDEKİ DEĞİŞİKLİKLER</vt:lpstr>
      <vt:lpstr>PowerPoint Sunusu</vt:lpstr>
      <vt:lpstr>KENDİNİZE NASIL YARDIMCI OLABİLİRSİNİZ?</vt:lpstr>
      <vt:lpstr>PowerPoint Sunusu</vt:lpstr>
      <vt:lpstr>PowerPoint Sunusu</vt:lpstr>
      <vt:lpstr>PowerPoint Sunusu</vt:lpstr>
      <vt:lpstr>PowerPoint Sunusu</vt:lpstr>
      <vt:lpstr>PowerPoint Sunusu</vt:lpstr>
      <vt:lpstr>PowerPoint Sunusu</vt:lpstr>
      <vt:lpstr>PowerPoint Sunusu</vt:lpstr>
      <vt:lpstr>PowerPoint Sunusu</vt:lpstr>
      <vt:lpstr>NE ZAMAN DESTEK ALMALIYIM?</vt:lpstr>
      <vt:lpstr>PowerPoint Sunusu</vt:lpstr>
      <vt:lpstr>PowerPoint Sunusu</vt:lpstr>
      <vt:lpstr>0-5 YAŞ ARASI ÇOCUKLARIN TEPKİLERİ</vt:lpstr>
      <vt:lpstr>6-11 YAŞ ARASI ÇOCUKLARIN TEPKİLERİ</vt:lpstr>
      <vt:lpstr>12-18 YAŞ ARASI ÇOCUKLARIN TEPKİLERİ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ÇOCUKLARIN TOPARLANMA SÜRECİNDE OKULLARIN ÖNEMİ</vt:lpstr>
      <vt:lpstr>PowerPoint Sunusu</vt:lpstr>
      <vt:lpstr>OKULLARDA ÖĞRENCİLERE UYGULANACAK PSİKOEĞİTİM PROGRAMIN GENEL AMAÇLARI-1</vt:lpstr>
      <vt:lpstr>OKULLARDA ÖĞRENCİLERE UYGULANACAK PSİKOEĞİTİM PROGRAMIN GENEL AMAÇLARI-2</vt:lpstr>
      <vt:lpstr>PROGRAMIN UYGULAMA ESASLARI</vt:lpstr>
      <vt:lpstr>ETKİNLİKLER UYGULANIRKEN DİKKAT EDİLECEK HUSUSLAR</vt:lpstr>
      <vt:lpstr>ÖZEL EĞİTİM İHTİYACI OLAN  ÖĞRENCİLER İÇİN EK BİLGİ ve UYARILAR</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GİRESUN İLİ SEL/HEYELAN SONRASI PSİKOSOSYAL DESTEK ÇALIŞMALARI KAPSAMINDA</dc:title>
  <dc:creator>sonay daymaz</dc:creator>
  <cp:lastModifiedBy>esra tunç</cp:lastModifiedBy>
  <cp:revision>240</cp:revision>
  <dcterms:created xsi:type="dcterms:W3CDTF">2020-09-06T06:37:07Z</dcterms:created>
  <dcterms:modified xsi:type="dcterms:W3CDTF">2023-11-23T08:11:34Z</dcterms:modified>
</cp:coreProperties>
</file>